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72" r:id="rId14"/>
    <p:sldId id="270" r:id="rId15"/>
  </p:sldIdLst>
  <p:sldSz cx="6858000" cy="9144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713" autoAdjust="0"/>
  </p:normalViewPr>
  <p:slideViewPr>
    <p:cSldViewPr>
      <p:cViewPr>
        <p:scale>
          <a:sx n="130" d="100"/>
          <a:sy n="130" d="100"/>
        </p:scale>
        <p:origin x="-2106" y="208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27E80-027F-4E6B-81B2-ED0083DCB60B}" type="datetimeFigureOut">
              <a:rPr lang="it-IT" smtClean="0"/>
              <a:pPr/>
              <a:t>29/02/2016</a:t>
            </a:fld>
            <a:endParaRPr lang="it-IT"/>
          </a:p>
        </p:txBody>
      </p:sp>
      <p:sp>
        <p:nvSpPr>
          <p:cNvPr id="4" name="Segnaposto immagine diapositiva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EEEB6-E0AC-4F7D-BCDA-48E0DD06567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17EEEB6-E0AC-4F7D-BCDA-48E0DD065671}"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4653706-EE3C-47CB-B20E-1FA472E4709E}" type="datetimeFigureOut">
              <a:rPr lang="it-IT" smtClean="0"/>
              <a:pPr/>
              <a:t>29/02/2016</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C5D0B291-D742-484A-A3DC-F680DDA1497F}"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4653706-EE3C-47CB-B20E-1FA472E4709E}" type="datetimeFigureOut">
              <a:rPr lang="it-IT" smtClean="0"/>
              <a:pPr/>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D0B291-D742-484A-A3DC-F680DDA1497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1219202"/>
            <a:ext cx="1543050" cy="6949017"/>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342900" y="1219202"/>
            <a:ext cx="4514850" cy="6949017"/>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4653706-EE3C-47CB-B20E-1FA472E4709E}" type="datetimeFigureOut">
              <a:rPr lang="it-IT" smtClean="0"/>
              <a:pPr/>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D0B291-D742-484A-A3DC-F680DDA1497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4653706-EE3C-47CB-B20E-1FA472E4709E}" type="datetimeFigureOut">
              <a:rPr lang="it-IT" smtClean="0"/>
              <a:pPr/>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D0B291-D742-484A-A3DC-F680DDA1497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4653706-EE3C-47CB-B20E-1FA472E4709E}" type="datetimeFigureOut">
              <a:rPr lang="it-IT" smtClean="0"/>
              <a:pPr/>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D0B291-D742-484A-A3DC-F680DDA1497F}"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42900" y="938784"/>
            <a:ext cx="6172200" cy="1524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4653706-EE3C-47CB-B20E-1FA472E4709E}" type="datetimeFigureOut">
              <a:rPr lang="it-IT" smtClean="0"/>
              <a:pPr/>
              <a:t>29/02/2016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D0B291-D742-484A-A3DC-F680DDA1497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938784"/>
            <a:ext cx="6172200" cy="1524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4653706-EE3C-47CB-B20E-1FA472E4709E}" type="datetimeFigureOut">
              <a:rPr lang="it-IT" smtClean="0"/>
              <a:pPr/>
              <a:t>29/02/2016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5D0B291-D742-484A-A3DC-F680DDA1497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4653706-EE3C-47CB-B20E-1FA472E4709E}" type="datetimeFigureOut">
              <a:rPr lang="it-IT" smtClean="0"/>
              <a:pPr/>
              <a:t>29/02/2016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5D0B291-D742-484A-A3DC-F680DDA1497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653706-EE3C-47CB-B20E-1FA472E4709E}" type="datetimeFigureOut">
              <a:rPr lang="it-IT" smtClean="0"/>
              <a:pPr/>
              <a:t>29/02/2016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5D0B291-D742-484A-A3DC-F680DDA1497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4653706-EE3C-47CB-B20E-1FA472E4709E}" type="datetimeFigureOut">
              <a:rPr lang="it-IT" smtClean="0"/>
              <a:pPr/>
              <a:t>29/02/2016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D0B291-D742-484A-A3DC-F680DDA1497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4653706-EE3C-47CB-B20E-1FA472E4709E}" type="datetimeFigureOut">
              <a:rPr lang="it-IT" smtClean="0"/>
              <a:pPr/>
              <a:t>29/02/2016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6057900" y="8475134"/>
            <a:ext cx="457200" cy="486833"/>
          </a:xfrm>
        </p:spPr>
        <p:txBody>
          <a:bodyPr/>
          <a:lstStyle/>
          <a:p>
            <a:fld id="{C5D0B291-D742-484A-A3DC-F680DDA1497F}" type="slidenum">
              <a:rPr lang="it-IT" smtClean="0"/>
              <a:pPr/>
              <a:t>‹N›</a:t>
            </a:fld>
            <a:endParaRPr lang="it-IT"/>
          </a:p>
        </p:txBody>
      </p:sp>
      <p:sp>
        <p:nvSpPr>
          <p:cNvPr id="3" name="Segnaposto immagine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653706-EE3C-47CB-B20E-1FA472E4709E}" type="datetimeFigureOut">
              <a:rPr lang="it-IT" smtClean="0"/>
              <a:pPr/>
              <a:t>29/02/2016</a:t>
            </a:fld>
            <a:endParaRPr lang="it-IT"/>
          </a:p>
        </p:txBody>
      </p:sp>
      <p:sp>
        <p:nvSpPr>
          <p:cNvPr id="22" name="Segnaposto piè di pagina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D0B291-D742-484A-A3DC-F680DDA1497F}" type="slidenum">
              <a:rPr lang="it-IT" smtClean="0"/>
              <a:pPr/>
              <a:t>‹N›</a:t>
            </a:fld>
            <a:endParaRPr lang="it-IT"/>
          </a:p>
        </p:txBody>
      </p:sp>
      <p:grpSp>
        <p:nvGrpSpPr>
          <p:cNvPr id="2" name="Gruppo 1"/>
          <p:cNvGrpSpPr/>
          <p:nvPr/>
        </p:nvGrpSpPr>
        <p:grpSpPr>
          <a:xfrm>
            <a:off x="-14263" y="269877"/>
            <a:ext cx="6885411" cy="865632"/>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proloco.brancaleone2011@pec.it" TargetMode="External"/><Relationship Id="rId4" Type="http://schemas.openxmlformats.org/officeDocument/2006/relationships/hyperlink" Target="mailto:proloco.brancaleone2011@hotmail.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proloco.brancaleone2011@hotmail.it" TargetMode="External"/><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mailto:proloco.brancaleone2011@pec.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ng e banner shop\loghi\logo 7.png"/>
          <p:cNvPicPr>
            <a:picLocks noChangeAspect="1" noChangeArrowheads="1"/>
          </p:cNvPicPr>
          <p:nvPr/>
        </p:nvPicPr>
        <p:blipFill>
          <a:blip r:embed="rId3" cstate="print"/>
          <a:srcRect/>
          <a:stretch>
            <a:fillRect/>
          </a:stretch>
        </p:blipFill>
        <p:spPr bwMode="auto">
          <a:xfrm>
            <a:off x="2071678" y="1928794"/>
            <a:ext cx="2632006" cy="1714512"/>
          </a:xfrm>
          <a:prstGeom prst="rect">
            <a:avLst/>
          </a:prstGeom>
          <a:noFill/>
        </p:spPr>
      </p:pic>
      <p:sp>
        <p:nvSpPr>
          <p:cNvPr id="5" name="Rettangolo 4"/>
          <p:cNvSpPr/>
          <p:nvPr/>
        </p:nvSpPr>
        <p:spPr>
          <a:xfrm>
            <a:off x="357166" y="7866727"/>
            <a:ext cx="6357982" cy="1277273"/>
          </a:xfrm>
          <a:prstGeom prst="rect">
            <a:avLst/>
          </a:prstGeom>
        </p:spPr>
        <p:txBody>
          <a:bodyPr wrap="square">
            <a:spAutoFit/>
          </a:bodyPr>
          <a:lstStyle/>
          <a:p>
            <a:pPr algn="ctr"/>
            <a:r>
              <a:rPr lang="it-IT" sz="1100" b="1" dirty="0" smtClean="0">
                <a:latin typeface="Century Gothic" pitchFamily="34" charset="0"/>
              </a:rPr>
              <a:t>Associazione Turistica Pro-Loco di Brancaleone </a:t>
            </a:r>
          </a:p>
          <a:p>
            <a:pPr algn="ctr"/>
            <a:r>
              <a:rPr lang="it-IT" sz="1100" b="1" dirty="0" smtClean="0">
                <a:latin typeface="Century Gothic" pitchFamily="34" charset="0"/>
              </a:rPr>
              <a:t>C.F. 90027000802  Sede legale in via C.so Umberto I°- 89036 (RC)</a:t>
            </a:r>
            <a:endParaRPr lang="it-IT" sz="1100" dirty="0" smtClean="0">
              <a:latin typeface="Century Gothic" pitchFamily="34" charset="0"/>
            </a:endParaRPr>
          </a:p>
          <a:p>
            <a:pPr algn="ctr"/>
            <a:r>
              <a:rPr lang="it-IT" sz="1100" b="1" dirty="0" smtClean="0">
                <a:latin typeface="Century Gothic" pitchFamily="34" charset="0"/>
              </a:rPr>
              <a:t>“Biblioteca Comunale Cesare Pavese”  </a:t>
            </a:r>
          </a:p>
          <a:p>
            <a:pPr algn="ctr"/>
            <a:r>
              <a:rPr lang="it-IT" sz="1100" b="1" dirty="0" smtClean="0">
                <a:latin typeface="Century Gothic" pitchFamily="34" charset="0"/>
              </a:rPr>
              <a:t>Tel.  347-0844564-3202181578</a:t>
            </a:r>
            <a:endParaRPr lang="it-IT" sz="1100" dirty="0" smtClean="0">
              <a:latin typeface="Century Gothic" pitchFamily="34" charset="0"/>
            </a:endParaRPr>
          </a:p>
          <a:p>
            <a:pPr algn="ctr"/>
            <a:r>
              <a:rPr lang="it-IT" sz="1100" b="1" dirty="0" smtClean="0">
                <a:latin typeface="Century Gothic" pitchFamily="34" charset="0"/>
              </a:rPr>
              <a:t>E-mail </a:t>
            </a:r>
            <a:r>
              <a:rPr lang="it-IT" sz="1100" b="1" dirty="0" smtClean="0">
                <a:latin typeface="Century Gothic" pitchFamily="34" charset="0"/>
                <a:hlinkClick r:id="rId4"/>
              </a:rPr>
              <a:t>proloco.brancaleone2011@hotmail.it</a:t>
            </a:r>
            <a:r>
              <a:rPr lang="it-IT" sz="1100" b="1" dirty="0" smtClean="0">
                <a:latin typeface="Century Gothic" pitchFamily="34" charset="0"/>
              </a:rPr>
              <a:t> </a:t>
            </a:r>
          </a:p>
          <a:p>
            <a:pPr algn="ctr"/>
            <a:r>
              <a:rPr lang="it-IT" sz="1100" b="1" dirty="0" smtClean="0">
                <a:latin typeface="Century Gothic" pitchFamily="34" charset="0"/>
              </a:rPr>
              <a:t>PEC </a:t>
            </a:r>
            <a:r>
              <a:rPr lang="it-IT" sz="1100" b="1" dirty="0" smtClean="0">
                <a:latin typeface="Century Gothic" pitchFamily="34" charset="0"/>
                <a:hlinkClick r:id="rId5"/>
              </a:rPr>
              <a:t>proloco.brancaleone2011@pec.it</a:t>
            </a:r>
            <a:r>
              <a:rPr lang="it-IT" sz="1100" b="1" dirty="0" smtClean="0">
                <a:latin typeface="Century Gothic" pitchFamily="34" charset="0"/>
              </a:rPr>
              <a:t> </a:t>
            </a:r>
            <a:endParaRPr lang="it-IT" sz="1100" dirty="0" smtClean="0">
              <a:latin typeface="Century Gothic" pitchFamily="34" charset="0"/>
            </a:endParaRPr>
          </a:p>
          <a:p>
            <a:pPr algn="ctr"/>
            <a:endParaRPr lang="it-IT" sz="1100" dirty="0">
              <a:latin typeface="Century Gothic" pitchFamily="34" charset="0"/>
            </a:endParaRPr>
          </a:p>
        </p:txBody>
      </p:sp>
      <p:sp>
        <p:nvSpPr>
          <p:cNvPr id="7" name="Titolo 6"/>
          <p:cNvSpPr>
            <a:spLocks noGrp="1"/>
          </p:cNvSpPr>
          <p:nvPr>
            <p:ph type="ctrTitle"/>
          </p:nvPr>
        </p:nvSpPr>
        <p:spPr>
          <a:xfrm>
            <a:off x="571480" y="3143240"/>
            <a:ext cx="5888736" cy="2438400"/>
          </a:xfrm>
        </p:spPr>
        <p:txBody>
          <a:bodyPr>
            <a:normAutofit/>
          </a:bodyPr>
          <a:lstStyle/>
          <a:p>
            <a:pPr algn="ctr"/>
            <a:r>
              <a:rPr lang="it-IT" sz="3600" dirty="0" smtClean="0">
                <a:solidFill>
                  <a:schemeClr val="tx1"/>
                </a:solidFill>
              </a:rPr>
              <a:t>BILANCIO CONSUNTIVO </a:t>
            </a:r>
            <a:br>
              <a:rPr lang="it-IT" sz="3600" dirty="0" smtClean="0">
                <a:solidFill>
                  <a:schemeClr val="tx1"/>
                </a:solidFill>
              </a:rPr>
            </a:br>
            <a:r>
              <a:rPr lang="it-IT" sz="3600" dirty="0" smtClean="0">
                <a:solidFill>
                  <a:schemeClr val="tx1"/>
                </a:solidFill>
              </a:rPr>
              <a:t>ANNO 2015</a:t>
            </a:r>
            <a:endParaRPr lang="it-IT" sz="3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42" y="1428728"/>
            <a:ext cx="5986484" cy="663598"/>
          </a:xfrm>
          <a:solidFill>
            <a:schemeClr val="accent1"/>
          </a:solidFill>
        </p:spPr>
        <p:txBody>
          <a:bodyPr/>
          <a:lstStyle/>
          <a:p>
            <a:pPr algn="ctr"/>
            <a:r>
              <a:rPr lang="it-IT" sz="2400" b="1" dirty="0" smtClean="0">
                <a:solidFill>
                  <a:schemeClr val="bg1"/>
                </a:solidFill>
              </a:rPr>
              <a:t>ATTIVITA’ E RISULTATI RAGGIUNTI</a:t>
            </a:r>
            <a:endParaRPr lang="it-IT" sz="2400" b="1" dirty="0">
              <a:solidFill>
                <a:schemeClr val="bg1"/>
              </a:solidFill>
            </a:endParaRPr>
          </a:p>
        </p:txBody>
      </p:sp>
      <p:sp>
        <p:nvSpPr>
          <p:cNvPr id="4" name="Segnaposto contenuto 3"/>
          <p:cNvSpPr>
            <a:spLocks noGrp="1"/>
          </p:cNvSpPr>
          <p:nvPr>
            <p:ph sz="half" idx="1"/>
          </p:nvPr>
        </p:nvSpPr>
        <p:spPr>
          <a:xfrm>
            <a:off x="571480" y="2428860"/>
            <a:ext cx="6015058" cy="6500858"/>
          </a:xfrm>
        </p:spPr>
        <p:txBody>
          <a:bodyPr>
            <a:noAutofit/>
          </a:bodyPr>
          <a:lstStyle/>
          <a:p>
            <a:r>
              <a:rPr lang="it-IT" sz="1000" b="1" dirty="0" smtClean="0">
                <a:latin typeface="Century Gothic" pitchFamily="34" charset="0"/>
              </a:rPr>
              <a:t>PROTOCOLLI </a:t>
            </a:r>
            <a:r>
              <a:rPr lang="it-IT" sz="1000" b="1" dirty="0" err="1" smtClean="0">
                <a:latin typeface="Century Gothic" pitchFamily="34" charset="0"/>
              </a:rPr>
              <a:t>D’INTESA</a:t>
            </a:r>
            <a:r>
              <a:rPr lang="it-IT" sz="1000" b="1" dirty="0" smtClean="0">
                <a:latin typeface="Century Gothic" pitchFamily="34" charset="0"/>
              </a:rPr>
              <a:t> E PARTENARIATI:</a:t>
            </a:r>
            <a:endParaRPr lang="it-IT" sz="1000" dirty="0" smtClean="0">
              <a:latin typeface="Century Gothic" pitchFamily="34" charset="0"/>
            </a:endParaRPr>
          </a:p>
          <a:p>
            <a:pPr lvl="0">
              <a:buNone/>
            </a:pPr>
            <a:endParaRPr lang="it-IT" sz="800" i="1" dirty="0" smtClean="0">
              <a:latin typeface="Century Gothic" pitchFamily="34" charset="0"/>
            </a:endParaRPr>
          </a:p>
          <a:p>
            <a:pPr lvl="0">
              <a:buNone/>
            </a:pPr>
            <a:r>
              <a:rPr lang="it-IT" sz="900" i="1" dirty="0" smtClean="0">
                <a:latin typeface="Century Gothic" pitchFamily="34" charset="0"/>
              </a:rPr>
              <a:t>-Istituto Comprensivo Brancaleone/Africo</a:t>
            </a:r>
            <a:endParaRPr lang="it-IT" sz="900" dirty="0" smtClean="0">
              <a:latin typeface="Century Gothic" pitchFamily="34" charset="0"/>
            </a:endParaRPr>
          </a:p>
          <a:p>
            <a:pPr lvl="0">
              <a:buNone/>
            </a:pPr>
            <a:r>
              <a:rPr lang="it-IT" sz="900" i="1" dirty="0" smtClean="0">
                <a:latin typeface="Century Gothic" pitchFamily="34" charset="0"/>
              </a:rPr>
              <a:t>-Università degli studi di Messina </a:t>
            </a:r>
            <a:endParaRPr lang="it-IT" sz="900" dirty="0" smtClean="0">
              <a:latin typeface="Century Gothic" pitchFamily="34" charset="0"/>
            </a:endParaRPr>
          </a:p>
          <a:p>
            <a:pPr lvl="0">
              <a:buNone/>
            </a:pPr>
            <a:r>
              <a:rPr lang="it-IT" sz="900" i="1" dirty="0" smtClean="0">
                <a:latin typeface="Century Gothic" pitchFamily="34" charset="0"/>
              </a:rPr>
              <a:t>-Federazione </a:t>
            </a:r>
            <a:r>
              <a:rPr lang="it-IT" sz="900" i="1" dirty="0" err="1" smtClean="0">
                <a:latin typeface="Century Gothic" pitchFamily="34" charset="0"/>
              </a:rPr>
              <a:t>Criket</a:t>
            </a:r>
            <a:r>
              <a:rPr lang="it-IT" sz="900" i="1" dirty="0" smtClean="0">
                <a:latin typeface="Century Gothic" pitchFamily="34" charset="0"/>
              </a:rPr>
              <a:t> Italia</a:t>
            </a:r>
            <a:endParaRPr lang="it-IT" sz="900" dirty="0" smtClean="0">
              <a:latin typeface="Century Gothic" pitchFamily="34" charset="0"/>
            </a:endParaRPr>
          </a:p>
          <a:p>
            <a:pPr lvl="0">
              <a:buNone/>
            </a:pPr>
            <a:r>
              <a:rPr lang="it-IT" sz="900" i="1" dirty="0" err="1" smtClean="0">
                <a:latin typeface="Century Gothic" pitchFamily="34" charset="0"/>
              </a:rPr>
              <a:t>-O.T.A.</a:t>
            </a:r>
            <a:r>
              <a:rPr lang="it-IT" sz="900" i="1" dirty="0" smtClean="0">
                <a:latin typeface="Century Gothic" pitchFamily="34" charset="0"/>
              </a:rPr>
              <a:t> Osservatorio Tutela Ambiente (rete Associazioni del Basso </a:t>
            </a:r>
            <a:r>
              <a:rPr lang="it-IT" sz="900" i="1" dirty="0" err="1" smtClean="0">
                <a:latin typeface="Century Gothic" pitchFamily="34" charset="0"/>
              </a:rPr>
              <a:t>Jonio</a:t>
            </a:r>
            <a:r>
              <a:rPr lang="it-IT" sz="900" i="1" dirty="0" smtClean="0">
                <a:latin typeface="Century Gothic" pitchFamily="34" charset="0"/>
              </a:rPr>
              <a:t> Reggino)</a:t>
            </a:r>
            <a:endParaRPr lang="it-IT" sz="900" dirty="0" smtClean="0">
              <a:latin typeface="Century Gothic" pitchFamily="34" charset="0"/>
            </a:endParaRPr>
          </a:p>
          <a:p>
            <a:pPr lvl="0">
              <a:buNone/>
            </a:pPr>
            <a:r>
              <a:rPr lang="it-IT" sz="900" i="1" dirty="0" err="1" smtClean="0">
                <a:latin typeface="Century Gothic" pitchFamily="34" charset="0"/>
              </a:rPr>
              <a:t>-S.O.S.</a:t>
            </a:r>
            <a:r>
              <a:rPr lang="it-IT" sz="900" i="1" dirty="0" smtClean="0">
                <a:latin typeface="Century Gothic" pitchFamily="34" charset="0"/>
              </a:rPr>
              <a:t> </a:t>
            </a:r>
            <a:r>
              <a:rPr lang="it-IT" sz="900" i="1" dirty="0" err="1" smtClean="0">
                <a:latin typeface="Century Gothic" pitchFamily="34" charset="0"/>
              </a:rPr>
              <a:t>Locride</a:t>
            </a:r>
            <a:r>
              <a:rPr lang="it-IT" sz="900" i="1" dirty="0" smtClean="0">
                <a:latin typeface="Century Gothic" pitchFamily="34" charset="0"/>
              </a:rPr>
              <a:t> (Coordinamento delle Associazioni del Basso Ionio Reggino</a:t>
            </a:r>
            <a:endParaRPr lang="it-IT" sz="900" dirty="0" smtClean="0">
              <a:latin typeface="Century Gothic" pitchFamily="34" charset="0"/>
            </a:endParaRPr>
          </a:p>
          <a:p>
            <a:pPr lvl="0">
              <a:buNone/>
            </a:pPr>
            <a:r>
              <a:rPr lang="it-IT" sz="900" i="1" dirty="0" smtClean="0">
                <a:latin typeface="Century Gothic" pitchFamily="34" charset="0"/>
              </a:rPr>
              <a:t>-Rete FIBC Ferrovie </a:t>
            </a:r>
            <a:r>
              <a:rPr lang="it-IT" sz="900" i="1" dirty="0" err="1" smtClean="0">
                <a:latin typeface="Century Gothic" pitchFamily="34" charset="0"/>
              </a:rPr>
              <a:t>Joniche</a:t>
            </a:r>
            <a:r>
              <a:rPr lang="it-IT" sz="900" i="1" dirty="0" smtClean="0">
                <a:latin typeface="Century Gothic" pitchFamily="34" charset="0"/>
              </a:rPr>
              <a:t> Bene Comune</a:t>
            </a:r>
          </a:p>
          <a:p>
            <a:pPr lvl="0">
              <a:buNone/>
            </a:pPr>
            <a:endParaRPr lang="it-IT" sz="800" dirty="0" smtClean="0">
              <a:latin typeface="Century Gothic" pitchFamily="34" charset="0"/>
            </a:endParaRPr>
          </a:p>
          <a:p>
            <a:r>
              <a:rPr lang="it-IT" sz="1000" b="1" dirty="0" smtClean="0">
                <a:latin typeface="Century Gothic" pitchFamily="34" charset="0"/>
              </a:rPr>
              <a:t>CAMPAGNE SOLIDALI:</a:t>
            </a:r>
          </a:p>
          <a:p>
            <a:pPr>
              <a:buNone/>
            </a:pPr>
            <a:endParaRPr lang="it-IT" sz="800" dirty="0" smtClean="0">
              <a:latin typeface="Century Gothic" pitchFamily="34" charset="0"/>
            </a:endParaRPr>
          </a:p>
          <a:p>
            <a:pPr lvl="0">
              <a:buNone/>
            </a:pPr>
            <a:r>
              <a:rPr lang="it-IT" sz="900" i="1" dirty="0" smtClean="0">
                <a:latin typeface="Century Gothic" pitchFamily="34" charset="0"/>
              </a:rPr>
              <a:t>-Partita del Cuore per la ricerca sulla fibrosi cistica</a:t>
            </a:r>
            <a:endParaRPr lang="it-IT" sz="900" dirty="0" smtClean="0">
              <a:latin typeface="Century Gothic" pitchFamily="34" charset="0"/>
            </a:endParaRPr>
          </a:p>
          <a:p>
            <a:pPr lvl="0">
              <a:buNone/>
            </a:pPr>
            <a:r>
              <a:rPr lang="it-IT" sz="900" i="1" dirty="0" smtClean="0">
                <a:latin typeface="Century Gothic" pitchFamily="34" charset="0"/>
              </a:rPr>
              <a:t>-Operazione Borgo Pulito 3^ Edizione</a:t>
            </a:r>
            <a:endParaRPr lang="it-IT" sz="900" dirty="0" smtClean="0">
              <a:latin typeface="Century Gothic" pitchFamily="34" charset="0"/>
            </a:endParaRPr>
          </a:p>
          <a:p>
            <a:pPr lvl="0">
              <a:buNone/>
            </a:pPr>
            <a:r>
              <a:rPr lang="it-IT" sz="900" i="1" dirty="0" smtClean="0">
                <a:latin typeface="Century Gothic" pitchFamily="34" charset="0"/>
              </a:rPr>
              <a:t>-#salviamobrancaleonesuperiore</a:t>
            </a:r>
            <a:endParaRPr lang="it-IT" sz="800" dirty="0" smtClean="0">
              <a:latin typeface="Century Gothic" pitchFamily="34" charset="0"/>
            </a:endParaRPr>
          </a:p>
          <a:p>
            <a:pPr>
              <a:buNone/>
            </a:pPr>
            <a:r>
              <a:rPr lang="it-IT" sz="800" b="1" i="1" dirty="0" smtClean="0">
                <a:latin typeface="Century Gothic" pitchFamily="34" charset="0"/>
              </a:rPr>
              <a:t> </a:t>
            </a:r>
            <a:endParaRPr lang="it-IT" sz="800" dirty="0" smtClean="0">
              <a:latin typeface="Century Gothic" pitchFamily="34" charset="0"/>
            </a:endParaRPr>
          </a:p>
          <a:p>
            <a:r>
              <a:rPr lang="it-IT" sz="1000" b="1" dirty="0" smtClean="0">
                <a:latin typeface="Century Gothic" pitchFamily="34" charset="0"/>
              </a:rPr>
              <a:t>RUOLO SUL WEB E SOCIAL MEDIA:</a:t>
            </a:r>
            <a:endParaRPr lang="it-IT" sz="1000" dirty="0" smtClean="0">
              <a:latin typeface="Century Gothic" pitchFamily="34" charset="0"/>
            </a:endParaRPr>
          </a:p>
          <a:p>
            <a:pPr>
              <a:buNone/>
            </a:pPr>
            <a:r>
              <a:rPr lang="it-IT" sz="800" dirty="0" smtClean="0">
                <a:latin typeface="Century Gothic" pitchFamily="34" charset="0"/>
              </a:rPr>
              <a:t> </a:t>
            </a:r>
          </a:p>
          <a:p>
            <a:pPr lvl="0">
              <a:buNone/>
            </a:pPr>
            <a:r>
              <a:rPr lang="it-IT" sz="900" dirty="0" smtClean="0">
                <a:latin typeface="Century Gothic" pitchFamily="34" charset="0"/>
              </a:rPr>
              <a:t>Rafforzamento delle comunicazioni via Radio,TV,e </a:t>
            </a:r>
            <a:r>
              <a:rPr lang="it-IT" sz="900" dirty="0" err="1" smtClean="0">
                <a:latin typeface="Century Gothic" pitchFamily="34" charset="0"/>
              </a:rPr>
              <a:t>social-network</a:t>
            </a:r>
            <a:r>
              <a:rPr lang="it-IT" sz="900" dirty="0" smtClean="0">
                <a:latin typeface="Century Gothic" pitchFamily="34" charset="0"/>
              </a:rPr>
              <a:t>:</a:t>
            </a:r>
            <a:r>
              <a:rPr lang="it-IT" sz="900" b="1" i="1" dirty="0" smtClean="0">
                <a:latin typeface="Century Gothic" pitchFamily="34" charset="0"/>
              </a:rPr>
              <a:t> </a:t>
            </a:r>
            <a:endParaRPr lang="it-IT" sz="900" dirty="0" smtClean="0">
              <a:latin typeface="Century Gothic" pitchFamily="34" charset="0"/>
            </a:endParaRPr>
          </a:p>
          <a:p>
            <a:pPr lvl="0">
              <a:buNone/>
            </a:pPr>
            <a:r>
              <a:rPr lang="it-IT" sz="900" i="1" dirty="0" err="1" smtClean="0">
                <a:latin typeface="Century Gothic" pitchFamily="34" charset="0"/>
              </a:rPr>
              <a:t>Facebook</a:t>
            </a:r>
            <a:r>
              <a:rPr lang="it-IT" sz="900" i="1" dirty="0" smtClean="0">
                <a:latin typeface="Century Gothic" pitchFamily="34" charset="0"/>
              </a:rPr>
              <a:t>, </a:t>
            </a:r>
            <a:r>
              <a:rPr lang="it-IT" sz="900" i="1" dirty="0" err="1" smtClean="0">
                <a:latin typeface="Century Gothic" pitchFamily="34" charset="0"/>
              </a:rPr>
              <a:t>Twitter</a:t>
            </a:r>
            <a:r>
              <a:rPr lang="it-IT" sz="900" i="1" dirty="0" smtClean="0">
                <a:latin typeface="Century Gothic" pitchFamily="34" charset="0"/>
              </a:rPr>
              <a:t>, </a:t>
            </a:r>
            <a:r>
              <a:rPr lang="it-IT" sz="900" i="1" dirty="0" err="1" smtClean="0">
                <a:latin typeface="Century Gothic" pitchFamily="34" charset="0"/>
              </a:rPr>
              <a:t>Instagram</a:t>
            </a:r>
            <a:r>
              <a:rPr lang="it-IT" sz="900" i="1" dirty="0" smtClean="0">
                <a:latin typeface="Century Gothic" pitchFamily="34" charset="0"/>
              </a:rPr>
              <a:t>, Google plus, </a:t>
            </a:r>
            <a:r>
              <a:rPr lang="it-IT" sz="900" i="1" dirty="0" err="1" smtClean="0">
                <a:latin typeface="Century Gothic" pitchFamily="34" charset="0"/>
              </a:rPr>
              <a:t>You-Tube</a:t>
            </a:r>
            <a:r>
              <a:rPr lang="it-IT" sz="900" i="1" dirty="0" smtClean="0">
                <a:latin typeface="Century Gothic" pitchFamily="34" charset="0"/>
              </a:rPr>
              <a:t>, sito internet istituzionale, blog e siti internet.</a:t>
            </a:r>
            <a:endParaRPr lang="it-IT" sz="900" dirty="0" smtClean="0">
              <a:latin typeface="Century Gothic" pitchFamily="34" charset="0"/>
            </a:endParaRPr>
          </a:p>
          <a:p>
            <a:pPr>
              <a:buNone/>
            </a:pPr>
            <a:r>
              <a:rPr lang="it-IT" sz="800" b="1" i="1" dirty="0" smtClean="0">
                <a:latin typeface="Century Gothic" pitchFamily="34" charset="0"/>
              </a:rPr>
              <a:t> </a:t>
            </a:r>
            <a:endParaRPr lang="it-IT" sz="800" dirty="0" smtClean="0">
              <a:latin typeface="Century Gothic" pitchFamily="34" charset="0"/>
            </a:endParaRPr>
          </a:p>
          <a:p>
            <a:r>
              <a:rPr lang="it-IT" sz="1000" b="1" i="1" dirty="0" smtClean="0">
                <a:latin typeface="Century Gothic" pitchFamily="34" charset="0"/>
              </a:rPr>
              <a:t>RAPPORTI CON LA STAMPA “DICONO </a:t>
            </a:r>
            <a:r>
              <a:rPr lang="it-IT" sz="1000" b="1" i="1" dirty="0" err="1" smtClean="0">
                <a:latin typeface="Century Gothic" pitchFamily="34" charset="0"/>
              </a:rPr>
              <a:t>DI</a:t>
            </a:r>
            <a:r>
              <a:rPr lang="it-IT" sz="1000" b="1" i="1" dirty="0" smtClean="0">
                <a:latin typeface="Century Gothic" pitchFamily="34" charset="0"/>
              </a:rPr>
              <a:t> NOI”</a:t>
            </a:r>
            <a:endParaRPr lang="it-IT" sz="1000" dirty="0" smtClean="0">
              <a:latin typeface="Century Gothic" pitchFamily="34" charset="0"/>
            </a:endParaRPr>
          </a:p>
          <a:p>
            <a:pPr>
              <a:buNone/>
            </a:pPr>
            <a:r>
              <a:rPr lang="it-IT" sz="900" dirty="0" smtClean="0">
                <a:latin typeface="Century Gothic" pitchFamily="34" charset="0"/>
              </a:rPr>
              <a:t>Per la stampa on-line: </a:t>
            </a:r>
          </a:p>
          <a:p>
            <a:pPr>
              <a:buNone/>
            </a:pPr>
            <a:endParaRPr lang="it-IT" sz="800" b="1" i="1" dirty="0" smtClean="0">
              <a:latin typeface="Century Gothic" pitchFamily="34" charset="0"/>
            </a:endParaRPr>
          </a:p>
          <a:p>
            <a:pPr>
              <a:buNone/>
            </a:pPr>
            <a:r>
              <a:rPr lang="it-IT" sz="800" b="1" i="1" dirty="0" smtClean="0">
                <a:latin typeface="Century Gothic" pitchFamily="34" charset="0"/>
              </a:rPr>
              <a:t>-IN ASPROMONTE</a:t>
            </a:r>
            <a:endParaRPr lang="it-IT" sz="800" dirty="0" smtClean="0">
              <a:latin typeface="Century Gothic" pitchFamily="34" charset="0"/>
            </a:endParaRPr>
          </a:p>
          <a:p>
            <a:pPr lvl="0">
              <a:buNone/>
            </a:pPr>
            <a:r>
              <a:rPr lang="it-IT" sz="800" b="1" i="1" dirty="0" smtClean="0">
                <a:latin typeface="Century Gothic" pitchFamily="34" charset="0"/>
              </a:rPr>
              <a:t>-NTA </a:t>
            </a:r>
            <a:r>
              <a:rPr lang="it-IT" sz="800" b="1" i="1" dirty="0" err="1" smtClean="0">
                <a:latin typeface="Century Gothic" pitchFamily="34" charset="0"/>
              </a:rPr>
              <a:t>CALABRIA.IT</a:t>
            </a:r>
            <a:endParaRPr lang="it-IT" sz="800" dirty="0" smtClean="0">
              <a:latin typeface="Century Gothic" pitchFamily="34" charset="0"/>
            </a:endParaRPr>
          </a:p>
          <a:p>
            <a:pPr lvl="0">
              <a:buNone/>
            </a:pPr>
            <a:r>
              <a:rPr lang="it-IT" sz="800" b="1" i="1" dirty="0" smtClean="0">
                <a:latin typeface="Century Gothic" pitchFamily="34" charset="0"/>
              </a:rPr>
              <a:t>-STRETTO WEB</a:t>
            </a:r>
            <a:endParaRPr lang="it-IT" sz="800" dirty="0" smtClean="0">
              <a:latin typeface="Century Gothic" pitchFamily="34" charset="0"/>
            </a:endParaRPr>
          </a:p>
          <a:p>
            <a:pPr lvl="0">
              <a:buNone/>
            </a:pPr>
            <a:r>
              <a:rPr lang="it-IT" sz="800" b="1" i="1" dirty="0" smtClean="0">
                <a:latin typeface="Century Gothic" pitchFamily="34" charset="0"/>
              </a:rPr>
              <a:t>-IL DISPACCIO</a:t>
            </a:r>
            <a:endParaRPr lang="it-IT" sz="800" dirty="0" smtClean="0">
              <a:latin typeface="Century Gothic" pitchFamily="34" charset="0"/>
            </a:endParaRPr>
          </a:p>
          <a:p>
            <a:pPr lvl="0">
              <a:buNone/>
            </a:pPr>
            <a:r>
              <a:rPr lang="it-IT" sz="800" b="1" i="1" dirty="0" err="1" smtClean="0">
                <a:latin typeface="Century Gothic" pitchFamily="34" charset="0"/>
              </a:rPr>
              <a:t>-STRILL.IT</a:t>
            </a:r>
            <a:endParaRPr lang="it-IT" sz="800" dirty="0" smtClean="0">
              <a:latin typeface="Century Gothic" pitchFamily="34" charset="0"/>
            </a:endParaRPr>
          </a:p>
          <a:p>
            <a:pPr lvl="0">
              <a:buNone/>
            </a:pPr>
            <a:r>
              <a:rPr lang="it-IT" sz="800" b="1" i="1" dirty="0" err="1" smtClean="0">
                <a:latin typeface="Century Gothic" pitchFamily="34" charset="0"/>
              </a:rPr>
              <a:t>-ZOOMSUD.IT</a:t>
            </a:r>
            <a:endParaRPr lang="it-IT" sz="800" dirty="0" smtClean="0">
              <a:latin typeface="Century Gothic" pitchFamily="34" charset="0"/>
            </a:endParaRPr>
          </a:p>
          <a:p>
            <a:pPr lvl="0">
              <a:buNone/>
            </a:pPr>
            <a:r>
              <a:rPr lang="it-IT" sz="800" b="1" i="1" dirty="0" smtClean="0">
                <a:latin typeface="Century Gothic" pitchFamily="34" charset="0"/>
              </a:rPr>
              <a:t>-L’ENTE LOCALE</a:t>
            </a:r>
            <a:endParaRPr lang="it-IT" sz="800" dirty="0" smtClean="0">
              <a:latin typeface="Century Gothic" pitchFamily="34" charset="0"/>
            </a:endParaRPr>
          </a:p>
          <a:p>
            <a:pPr lvl="0">
              <a:buNone/>
            </a:pPr>
            <a:r>
              <a:rPr lang="it-IT" sz="800" b="1" i="1" dirty="0" smtClean="0">
                <a:latin typeface="Century Gothic" pitchFamily="34" charset="0"/>
              </a:rPr>
              <a:t>-LA RIVIERA ON LINE</a:t>
            </a:r>
            <a:endParaRPr lang="it-IT" sz="800" dirty="0" smtClean="0">
              <a:latin typeface="Century Gothic" pitchFamily="34" charset="0"/>
            </a:endParaRPr>
          </a:p>
          <a:p>
            <a:pPr lvl="0">
              <a:buNone/>
            </a:pPr>
            <a:r>
              <a:rPr lang="it-IT" sz="800" b="1" i="1" dirty="0" err="1" smtClean="0">
                <a:latin typeface="Century Gothic" pitchFamily="34" charset="0"/>
              </a:rPr>
              <a:t>-SALTOLAVECCHIA.COM</a:t>
            </a:r>
            <a:endParaRPr lang="it-IT" sz="800" dirty="0" smtClean="0">
              <a:latin typeface="Century Gothic" pitchFamily="34" charset="0"/>
            </a:endParaRPr>
          </a:p>
          <a:p>
            <a:pPr>
              <a:buNone/>
            </a:pPr>
            <a:r>
              <a:rPr lang="it-IT" sz="800" b="1" i="1" dirty="0" smtClean="0">
                <a:latin typeface="Century Gothic" pitchFamily="34" charset="0"/>
              </a:rPr>
              <a:t> </a:t>
            </a:r>
          </a:p>
          <a:p>
            <a:pPr>
              <a:buNone/>
            </a:pPr>
            <a:r>
              <a:rPr lang="it-IT" sz="900" dirty="0" smtClean="0">
                <a:latin typeface="Century Gothic" pitchFamily="34" charset="0"/>
              </a:rPr>
              <a:t>Per la stampa cartacea:</a:t>
            </a:r>
          </a:p>
          <a:p>
            <a:pPr>
              <a:buNone/>
            </a:pPr>
            <a:r>
              <a:rPr lang="it-IT" sz="800" b="1" i="1" dirty="0" smtClean="0">
                <a:latin typeface="Century Gothic" pitchFamily="34" charset="0"/>
              </a:rPr>
              <a:t> </a:t>
            </a:r>
            <a:endParaRPr lang="it-IT" sz="800" dirty="0" smtClean="0">
              <a:latin typeface="Century Gothic" pitchFamily="34" charset="0"/>
            </a:endParaRPr>
          </a:p>
          <a:p>
            <a:pPr lvl="0">
              <a:buNone/>
            </a:pPr>
            <a:r>
              <a:rPr lang="it-IT" sz="800" b="1" i="1" dirty="0" smtClean="0">
                <a:latin typeface="Century Gothic" pitchFamily="34" charset="0"/>
              </a:rPr>
              <a:t>-IN ASPROMONTE</a:t>
            </a:r>
            <a:endParaRPr lang="it-IT" sz="800" dirty="0" smtClean="0">
              <a:latin typeface="Century Gothic" pitchFamily="34" charset="0"/>
            </a:endParaRPr>
          </a:p>
          <a:p>
            <a:pPr lvl="0">
              <a:buNone/>
            </a:pPr>
            <a:r>
              <a:rPr lang="it-IT" sz="800" b="1" i="1" dirty="0" smtClean="0">
                <a:latin typeface="Century Gothic" pitchFamily="34" charset="0"/>
              </a:rPr>
              <a:t>-IL QUOTIDIANO DEL SUD</a:t>
            </a:r>
            <a:endParaRPr lang="it-IT" sz="800" dirty="0" smtClean="0">
              <a:latin typeface="Century Gothic" pitchFamily="34" charset="0"/>
            </a:endParaRPr>
          </a:p>
          <a:p>
            <a:pPr lvl="0">
              <a:buNone/>
            </a:pPr>
            <a:r>
              <a:rPr lang="it-IT" sz="800" b="1" i="1" dirty="0" smtClean="0">
                <a:latin typeface="Century Gothic" pitchFamily="34" charset="0"/>
              </a:rPr>
              <a:t>-GAZZETTA DEL SUD</a:t>
            </a:r>
            <a:endParaRPr lang="it-IT" sz="800" dirty="0" smtClean="0">
              <a:latin typeface="Century Gothic" pitchFamily="34" charset="0"/>
            </a:endParaRPr>
          </a:p>
          <a:p>
            <a:pPr>
              <a:buNone/>
            </a:pPr>
            <a:r>
              <a:rPr lang="it-IT" sz="800" b="1" i="1" dirty="0" smtClean="0">
                <a:latin typeface="Century Gothic" pitchFamily="34" charset="0"/>
              </a:rPr>
              <a:t> </a:t>
            </a:r>
            <a:endParaRPr lang="it-IT" sz="800" dirty="0" smtClean="0">
              <a:latin typeface="Century Gothic" pitchFamily="34" charset="0"/>
            </a:endParaRPr>
          </a:p>
          <a:p>
            <a:pPr>
              <a:buNone/>
            </a:pPr>
            <a:r>
              <a:rPr lang="it-IT" sz="800" b="1" i="1" dirty="0" smtClean="0">
                <a:latin typeface="Century Gothic" pitchFamily="34" charset="0"/>
              </a:rPr>
              <a:t> </a:t>
            </a:r>
            <a:endParaRPr lang="it-IT" sz="800" dirty="0" smtClean="0">
              <a:latin typeface="Century Gothic" pitchFamily="34" charset="0"/>
            </a:endParaRPr>
          </a:p>
          <a:p>
            <a:pPr>
              <a:buNone/>
            </a:pPr>
            <a:r>
              <a:rPr lang="it-IT" sz="900" i="1" dirty="0" smtClean="0"/>
              <a:t> </a:t>
            </a:r>
            <a:endParaRPr lang="it-IT" sz="900" dirty="0" smtClean="0"/>
          </a:p>
          <a:p>
            <a:endParaRPr lang="it-IT" sz="900" dirty="0"/>
          </a:p>
        </p:txBody>
      </p:sp>
      <p:pic>
        <p:nvPicPr>
          <p:cNvPr id="1026" name="Picture 2" descr="C:\Users\Carmine\Desktop\logo 1.png"/>
          <p:cNvPicPr>
            <a:picLocks noChangeAspect="1" noChangeArrowheads="1"/>
          </p:cNvPicPr>
          <p:nvPr/>
        </p:nvPicPr>
        <p:blipFill>
          <a:blip r:embed="rId2" cstate="print"/>
          <a:srcRect/>
          <a:stretch>
            <a:fillRect/>
          </a:stretch>
        </p:blipFill>
        <p:spPr bwMode="auto">
          <a:xfrm>
            <a:off x="4714884" y="142844"/>
            <a:ext cx="560382" cy="539358"/>
          </a:xfrm>
          <a:prstGeom prst="rect">
            <a:avLst/>
          </a:prstGeom>
          <a:noFill/>
        </p:spPr>
      </p:pic>
      <p:sp>
        <p:nvSpPr>
          <p:cNvPr id="6" name="Rettangolo 5"/>
          <p:cNvSpPr/>
          <p:nvPr/>
        </p:nvSpPr>
        <p:spPr>
          <a:xfrm>
            <a:off x="6357958" y="8429652"/>
            <a:ext cx="295064" cy="523220"/>
          </a:xfrm>
          <a:prstGeom prst="rect">
            <a:avLst/>
          </a:prstGeom>
          <a:noFill/>
        </p:spPr>
        <p:txBody>
          <a:bodyPr wrap="square" lIns="91440" tIns="45720" rIns="91440" bIns="45720">
            <a:spAutoFit/>
          </a:bodyPr>
          <a:lstStyle/>
          <a:p>
            <a:pPr algn="ctr"/>
            <a:r>
              <a:rPr lang="it-IT"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8</a:t>
            </a:r>
            <a:endParaRPr lang="it-IT"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42" y="1214414"/>
            <a:ext cx="6072230" cy="620706"/>
          </a:xfrm>
          <a:solidFill>
            <a:schemeClr val="accent1"/>
          </a:solidFill>
        </p:spPr>
        <p:txBody>
          <a:bodyPr/>
          <a:lstStyle/>
          <a:p>
            <a:pPr algn="ctr"/>
            <a:r>
              <a:rPr lang="it-IT" b="1" dirty="0" smtClean="0">
                <a:solidFill>
                  <a:schemeClr val="bg1"/>
                </a:solidFill>
              </a:rPr>
              <a:t>GALLERIA FOTOGRAFICA 1</a:t>
            </a:r>
            <a:endParaRPr lang="it-IT" b="1" dirty="0">
              <a:solidFill>
                <a:schemeClr val="bg1"/>
              </a:solidFill>
            </a:endParaRPr>
          </a:p>
        </p:txBody>
      </p:sp>
      <p:sp>
        <p:nvSpPr>
          <p:cNvPr id="3" name="Segnaposto testo 2"/>
          <p:cNvSpPr>
            <a:spLocks noGrp="1"/>
          </p:cNvSpPr>
          <p:nvPr>
            <p:ph type="body" idx="2"/>
          </p:nvPr>
        </p:nvSpPr>
        <p:spPr>
          <a:xfrm>
            <a:off x="514350" y="2500298"/>
            <a:ext cx="6057922" cy="5500726"/>
          </a:xfrm>
        </p:spPr>
        <p:txBody>
          <a:bodyPr/>
          <a:lstStyle/>
          <a:p>
            <a:endParaRPr lang="it-IT" dirty="0"/>
          </a:p>
        </p:txBody>
      </p:sp>
      <p:sp>
        <p:nvSpPr>
          <p:cNvPr id="6" name="Rettangolo 5"/>
          <p:cNvSpPr/>
          <p:nvPr/>
        </p:nvSpPr>
        <p:spPr>
          <a:xfrm>
            <a:off x="6143644" y="8643966"/>
            <a:ext cx="324128" cy="400110"/>
          </a:xfrm>
          <a:prstGeom prst="rect">
            <a:avLst/>
          </a:prstGeom>
        </p:spPr>
        <p:txBody>
          <a:bodyPr wrap="none">
            <a:spAutoFit/>
          </a:bodyPr>
          <a:lstStyle/>
          <a:p>
            <a:pPr algn="ctr"/>
            <a:r>
              <a:rPr lang="it-IT"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9</a:t>
            </a:r>
            <a:endParaRPr lang="it-IT"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50" name="Picture 2" descr="C:\Users\Carmine\Desktop\foto proloco relazione finale 2015\11800581_10206130497559039_8831729296007134700_n.jpg"/>
          <p:cNvPicPr>
            <a:picLocks noChangeAspect="1" noChangeArrowheads="1"/>
          </p:cNvPicPr>
          <p:nvPr/>
        </p:nvPicPr>
        <p:blipFill>
          <a:blip r:embed="rId2"/>
          <a:srcRect/>
          <a:stretch>
            <a:fillRect/>
          </a:stretch>
        </p:blipFill>
        <p:spPr bwMode="auto">
          <a:xfrm>
            <a:off x="500042" y="2071670"/>
            <a:ext cx="3014526" cy="2000264"/>
          </a:xfrm>
          <a:prstGeom prst="rect">
            <a:avLst/>
          </a:prstGeom>
          <a:noFill/>
        </p:spPr>
      </p:pic>
      <p:pic>
        <p:nvPicPr>
          <p:cNvPr id="2051" name="Picture 3" descr="C:\Users\Carmine\Desktop\foto proloco relazione finale 2015\11930792_10206373857922896_743900641570349369_o.jpg"/>
          <p:cNvPicPr>
            <a:picLocks noChangeAspect="1" noChangeArrowheads="1"/>
          </p:cNvPicPr>
          <p:nvPr/>
        </p:nvPicPr>
        <p:blipFill>
          <a:blip r:embed="rId3" cstate="print"/>
          <a:srcRect/>
          <a:stretch>
            <a:fillRect/>
          </a:stretch>
        </p:blipFill>
        <p:spPr bwMode="auto">
          <a:xfrm>
            <a:off x="500042" y="4214810"/>
            <a:ext cx="3000396" cy="1789725"/>
          </a:xfrm>
          <a:prstGeom prst="rect">
            <a:avLst/>
          </a:prstGeom>
          <a:noFill/>
        </p:spPr>
      </p:pic>
      <p:pic>
        <p:nvPicPr>
          <p:cNvPr id="2052" name="Picture 4" descr="C:\Users\Carmine\Desktop\foto proloco relazione finale 2015\11879123_10206239272078334_3308169000690181950_o.jpg"/>
          <p:cNvPicPr>
            <a:picLocks noChangeAspect="1" noChangeArrowheads="1"/>
          </p:cNvPicPr>
          <p:nvPr/>
        </p:nvPicPr>
        <p:blipFill>
          <a:blip r:embed="rId4" cstate="print"/>
          <a:srcRect/>
          <a:stretch>
            <a:fillRect/>
          </a:stretch>
        </p:blipFill>
        <p:spPr bwMode="auto">
          <a:xfrm>
            <a:off x="3571876" y="2071670"/>
            <a:ext cx="3000395" cy="2000263"/>
          </a:xfrm>
          <a:prstGeom prst="rect">
            <a:avLst/>
          </a:prstGeom>
          <a:noFill/>
        </p:spPr>
      </p:pic>
      <p:pic>
        <p:nvPicPr>
          <p:cNvPr id="2053" name="Picture 5" descr="C:\Users\Carmine\Desktop\foto proloco relazione finale 2015\11239619_10206250796886447_2367119730877170023_o.jpg"/>
          <p:cNvPicPr>
            <a:picLocks noChangeAspect="1" noChangeArrowheads="1"/>
          </p:cNvPicPr>
          <p:nvPr/>
        </p:nvPicPr>
        <p:blipFill>
          <a:blip r:embed="rId5"/>
          <a:srcRect/>
          <a:stretch>
            <a:fillRect/>
          </a:stretch>
        </p:blipFill>
        <p:spPr bwMode="auto">
          <a:xfrm>
            <a:off x="3571876" y="4214810"/>
            <a:ext cx="3000397" cy="1785950"/>
          </a:xfrm>
          <a:prstGeom prst="rect">
            <a:avLst/>
          </a:prstGeom>
          <a:noFill/>
        </p:spPr>
      </p:pic>
      <p:pic>
        <p:nvPicPr>
          <p:cNvPr id="2054" name="Picture 6" descr="C:\Users\Carmine\Downloads\1480557_10207001339089533_1127213762458236368_n.jpg"/>
          <p:cNvPicPr>
            <a:picLocks noChangeAspect="1" noChangeArrowheads="1"/>
          </p:cNvPicPr>
          <p:nvPr/>
        </p:nvPicPr>
        <p:blipFill>
          <a:blip r:embed="rId6"/>
          <a:srcRect/>
          <a:stretch>
            <a:fillRect/>
          </a:stretch>
        </p:blipFill>
        <p:spPr bwMode="auto">
          <a:xfrm>
            <a:off x="571480" y="6143636"/>
            <a:ext cx="2928958" cy="1822463"/>
          </a:xfrm>
          <a:prstGeom prst="rect">
            <a:avLst/>
          </a:prstGeom>
          <a:noFill/>
        </p:spPr>
      </p:pic>
      <p:pic>
        <p:nvPicPr>
          <p:cNvPr id="2055" name="Picture 7" descr="C:\Users\Carmine\Desktop\foto proloco relazione finale 2015\11879111_10206329724139579_8158177039587757321_o.jpg"/>
          <p:cNvPicPr>
            <a:picLocks noChangeAspect="1" noChangeArrowheads="1"/>
          </p:cNvPicPr>
          <p:nvPr/>
        </p:nvPicPr>
        <p:blipFill>
          <a:blip r:embed="rId7" cstate="print"/>
          <a:srcRect/>
          <a:stretch>
            <a:fillRect/>
          </a:stretch>
        </p:blipFill>
        <p:spPr bwMode="auto">
          <a:xfrm>
            <a:off x="3571876" y="6143636"/>
            <a:ext cx="3000396" cy="1857388"/>
          </a:xfrm>
          <a:prstGeom prst="rect">
            <a:avLst/>
          </a:prstGeom>
          <a:noFill/>
        </p:spPr>
      </p:pic>
      <p:pic>
        <p:nvPicPr>
          <p:cNvPr id="13" name="Picture 2" descr="C:\Users\Carmine\Desktop\logo 1.png"/>
          <p:cNvPicPr>
            <a:picLocks noChangeAspect="1" noChangeArrowheads="1"/>
          </p:cNvPicPr>
          <p:nvPr/>
        </p:nvPicPr>
        <p:blipFill>
          <a:blip r:embed="rId8" cstate="print"/>
          <a:srcRect/>
          <a:stretch>
            <a:fillRect/>
          </a:stretch>
        </p:blipFill>
        <p:spPr bwMode="auto">
          <a:xfrm>
            <a:off x="4714884" y="142844"/>
            <a:ext cx="560382" cy="5393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2"/>
          </p:nvPr>
        </p:nvSpPr>
        <p:spPr>
          <a:xfrm>
            <a:off x="514350" y="2235200"/>
            <a:ext cx="5986484" cy="6096000"/>
          </a:xfrm>
        </p:spPr>
        <p:txBody>
          <a:bodyPr/>
          <a:lstStyle/>
          <a:p>
            <a:endParaRPr lang="it-IT" dirty="0"/>
          </a:p>
        </p:txBody>
      </p:sp>
      <p:sp>
        <p:nvSpPr>
          <p:cNvPr id="5" name="Titolo 1"/>
          <p:cNvSpPr>
            <a:spLocks noGrp="1"/>
          </p:cNvSpPr>
          <p:nvPr>
            <p:ph type="title"/>
          </p:nvPr>
        </p:nvSpPr>
        <p:spPr>
          <a:xfrm>
            <a:off x="571480" y="1285852"/>
            <a:ext cx="5986484" cy="592161"/>
          </a:xfrm>
          <a:solidFill>
            <a:schemeClr val="accent1"/>
          </a:solidFill>
        </p:spPr>
        <p:txBody>
          <a:bodyPr/>
          <a:lstStyle/>
          <a:p>
            <a:pPr algn="ctr"/>
            <a:r>
              <a:rPr lang="it-IT" b="1" dirty="0" smtClean="0">
                <a:solidFill>
                  <a:schemeClr val="bg1"/>
                </a:solidFill>
              </a:rPr>
              <a:t>GALLERIA FOTOGRAFICA 2</a:t>
            </a:r>
            <a:endParaRPr lang="it-IT" b="1" dirty="0">
              <a:solidFill>
                <a:schemeClr val="bg1"/>
              </a:solidFill>
            </a:endParaRPr>
          </a:p>
        </p:txBody>
      </p:sp>
      <p:pic>
        <p:nvPicPr>
          <p:cNvPr id="3074" name="Picture 2" descr="C:\Users\Carmine\Desktop\foto proloco relazione finale 2015\11958211_10206306137509928_2438437792917580245_o.jpg"/>
          <p:cNvPicPr>
            <a:picLocks noChangeAspect="1" noChangeArrowheads="1"/>
          </p:cNvPicPr>
          <p:nvPr/>
        </p:nvPicPr>
        <p:blipFill>
          <a:blip r:embed="rId2" cstate="print"/>
          <a:srcRect/>
          <a:stretch>
            <a:fillRect/>
          </a:stretch>
        </p:blipFill>
        <p:spPr bwMode="auto">
          <a:xfrm>
            <a:off x="571481" y="2285984"/>
            <a:ext cx="2786082" cy="1857388"/>
          </a:xfrm>
          <a:prstGeom prst="rect">
            <a:avLst/>
          </a:prstGeom>
          <a:noFill/>
        </p:spPr>
      </p:pic>
      <p:pic>
        <p:nvPicPr>
          <p:cNvPr id="3075" name="Picture 3" descr="C:\Users\Carmine\Downloads\12291279_10207701936646767_116854580087562994_o.jpg"/>
          <p:cNvPicPr>
            <a:picLocks noChangeAspect="1" noChangeArrowheads="1"/>
          </p:cNvPicPr>
          <p:nvPr/>
        </p:nvPicPr>
        <p:blipFill>
          <a:blip r:embed="rId3" cstate="print"/>
          <a:srcRect/>
          <a:stretch>
            <a:fillRect/>
          </a:stretch>
        </p:blipFill>
        <p:spPr bwMode="auto">
          <a:xfrm>
            <a:off x="3500438" y="2285984"/>
            <a:ext cx="2857520" cy="1857388"/>
          </a:xfrm>
          <a:prstGeom prst="rect">
            <a:avLst/>
          </a:prstGeom>
          <a:noFill/>
        </p:spPr>
      </p:pic>
      <p:pic>
        <p:nvPicPr>
          <p:cNvPr id="3076" name="Picture 4" descr="C:\Users\Carmine\Downloads\12314022_10206840786435817_4550556739238479635_n.jpg"/>
          <p:cNvPicPr>
            <a:picLocks noChangeAspect="1" noChangeArrowheads="1"/>
          </p:cNvPicPr>
          <p:nvPr/>
        </p:nvPicPr>
        <p:blipFill>
          <a:blip r:embed="rId4"/>
          <a:srcRect/>
          <a:stretch>
            <a:fillRect/>
          </a:stretch>
        </p:blipFill>
        <p:spPr bwMode="auto">
          <a:xfrm>
            <a:off x="571480" y="4214810"/>
            <a:ext cx="2786082" cy="1857388"/>
          </a:xfrm>
          <a:prstGeom prst="rect">
            <a:avLst/>
          </a:prstGeom>
          <a:noFill/>
        </p:spPr>
      </p:pic>
      <p:pic>
        <p:nvPicPr>
          <p:cNvPr id="3077" name="Picture 5" descr="C:\Users\Carmine\Downloads\11927485_10206373946165102_298152168659017577_o.jpg"/>
          <p:cNvPicPr>
            <a:picLocks noChangeAspect="1" noChangeArrowheads="1"/>
          </p:cNvPicPr>
          <p:nvPr/>
        </p:nvPicPr>
        <p:blipFill>
          <a:blip r:embed="rId5" cstate="print"/>
          <a:srcRect/>
          <a:stretch>
            <a:fillRect/>
          </a:stretch>
        </p:blipFill>
        <p:spPr bwMode="auto">
          <a:xfrm>
            <a:off x="3500438" y="4286248"/>
            <a:ext cx="2857520" cy="1857388"/>
          </a:xfrm>
          <a:prstGeom prst="rect">
            <a:avLst/>
          </a:prstGeom>
          <a:noFill/>
        </p:spPr>
      </p:pic>
      <p:pic>
        <p:nvPicPr>
          <p:cNvPr id="3079" name="Picture 7" descr="C:\Users\Carmine\Downloads\920824_10206939000251101_4197431194343860750_o.jpg"/>
          <p:cNvPicPr>
            <a:picLocks noChangeAspect="1" noChangeArrowheads="1"/>
          </p:cNvPicPr>
          <p:nvPr/>
        </p:nvPicPr>
        <p:blipFill>
          <a:blip r:embed="rId6" cstate="print"/>
          <a:srcRect/>
          <a:stretch>
            <a:fillRect/>
          </a:stretch>
        </p:blipFill>
        <p:spPr bwMode="auto">
          <a:xfrm>
            <a:off x="3500437" y="6215074"/>
            <a:ext cx="2857521" cy="1952639"/>
          </a:xfrm>
          <a:prstGeom prst="rect">
            <a:avLst/>
          </a:prstGeom>
          <a:noFill/>
        </p:spPr>
      </p:pic>
      <p:sp>
        <p:nvSpPr>
          <p:cNvPr id="14" name="Rettangolo 13"/>
          <p:cNvSpPr/>
          <p:nvPr/>
        </p:nvSpPr>
        <p:spPr>
          <a:xfrm>
            <a:off x="6215082" y="8572528"/>
            <a:ext cx="425117" cy="400110"/>
          </a:xfrm>
          <a:prstGeom prst="rect">
            <a:avLst/>
          </a:prstGeom>
        </p:spPr>
        <p:txBody>
          <a:bodyPr wrap="none">
            <a:spAutoFit/>
          </a:bodyPr>
          <a:lstStyle/>
          <a:p>
            <a:pPr algn="ctr"/>
            <a:r>
              <a:rPr lang="it-IT"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10</a:t>
            </a:r>
            <a:endParaRPr lang="it-IT"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5" name="Picture 2" descr="C:\Users\Carmine\Desktop\logo 1.png"/>
          <p:cNvPicPr>
            <a:picLocks noChangeAspect="1" noChangeArrowheads="1"/>
          </p:cNvPicPr>
          <p:nvPr/>
        </p:nvPicPr>
        <p:blipFill>
          <a:blip r:embed="rId7" cstate="print"/>
          <a:srcRect/>
          <a:stretch>
            <a:fillRect/>
          </a:stretch>
        </p:blipFill>
        <p:spPr bwMode="auto">
          <a:xfrm>
            <a:off x="4714884" y="142844"/>
            <a:ext cx="560382" cy="539358"/>
          </a:xfrm>
          <a:prstGeom prst="rect">
            <a:avLst/>
          </a:prstGeom>
          <a:noFill/>
        </p:spPr>
      </p:pic>
      <p:pic>
        <p:nvPicPr>
          <p:cNvPr id="1026" name="Picture 2" descr="C:\Users\Carmine\Desktop\560225_10205875248297967_3670501759992087468_n.jpg"/>
          <p:cNvPicPr>
            <a:picLocks noChangeAspect="1" noChangeArrowheads="1"/>
          </p:cNvPicPr>
          <p:nvPr/>
        </p:nvPicPr>
        <p:blipFill>
          <a:blip r:embed="rId8"/>
          <a:srcRect/>
          <a:stretch>
            <a:fillRect/>
          </a:stretch>
        </p:blipFill>
        <p:spPr bwMode="auto">
          <a:xfrm>
            <a:off x="571480" y="6215074"/>
            <a:ext cx="2821801" cy="19288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nvGraphicFramePr>
        <p:xfrm>
          <a:off x="785794" y="1714480"/>
          <a:ext cx="5357850" cy="2243328"/>
        </p:xfrm>
        <a:graphic>
          <a:graphicData uri="http://schemas.openxmlformats.org/drawingml/2006/table">
            <a:tbl>
              <a:tblPr/>
              <a:tblGrid>
                <a:gridCol w="4572032"/>
                <a:gridCol w="785818"/>
              </a:tblGrid>
              <a:tr h="142298">
                <a:tc>
                  <a:txBody>
                    <a:bodyPr/>
                    <a:lstStyle/>
                    <a:p>
                      <a:pPr>
                        <a:lnSpc>
                          <a:spcPct val="115000"/>
                        </a:lnSpc>
                        <a:spcAft>
                          <a:spcPts val="0"/>
                        </a:spcAft>
                      </a:pPr>
                      <a:r>
                        <a:rPr lang="it-IT" sz="900" b="1" dirty="0">
                          <a:latin typeface="Century Gothic"/>
                          <a:ea typeface="Times New Roman"/>
                          <a:cs typeface="Times New Roman"/>
                        </a:rPr>
                        <a:t>DESCRIZIONE</a:t>
                      </a:r>
                      <a:endParaRPr lang="it-IT" sz="105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900" b="1" dirty="0">
                          <a:latin typeface="Century Gothic"/>
                          <a:ea typeface="Times New Roman"/>
                          <a:cs typeface="Times New Roman"/>
                        </a:rPr>
                        <a:t>TOTALE</a:t>
                      </a:r>
                      <a:endParaRPr lang="it-IT" sz="105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499">
                <a:tc>
                  <a:txBody>
                    <a:bodyPr/>
                    <a:lstStyle/>
                    <a:p>
                      <a:pPr>
                        <a:lnSpc>
                          <a:spcPct val="115000"/>
                        </a:lnSpc>
                        <a:spcAft>
                          <a:spcPts val="0"/>
                        </a:spcAft>
                      </a:pPr>
                      <a:endParaRPr lang="it-IT" sz="700" dirty="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7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28">
                <a:tc>
                  <a:txBody>
                    <a:bodyPr/>
                    <a:lstStyle/>
                    <a:p>
                      <a:pPr>
                        <a:lnSpc>
                          <a:spcPct val="115000"/>
                        </a:lnSpc>
                        <a:spcAft>
                          <a:spcPts val="0"/>
                        </a:spcAft>
                      </a:pPr>
                      <a:r>
                        <a:rPr lang="it-IT" sz="800" dirty="0" smtClean="0">
                          <a:latin typeface="Century Gothic" pitchFamily="34" charset="0"/>
                          <a:ea typeface="Times New Roman"/>
                          <a:cs typeface="Times New Roman"/>
                        </a:rPr>
                        <a:t>Saldo cassa</a:t>
                      </a:r>
                      <a:r>
                        <a:rPr lang="it-IT" sz="800" baseline="0" dirty="0" smtClean="0">
                          <a:latin typeface="Century Gothic" pitchFamily="34" charset="0"/>
                          <a:ea typeface="Times New Roman"/>
                          <a:cs typeface="Times New Roman"/>
                        </a:rPr>
                        <a:t> al 1° Gennaio 2015</a:t>
                      </a:r>
                      <a:endParaRPr lang="it-IT" sz="10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683,39€</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Quote Sociali 2015</a:t>
                      </a:r>
                      <a:endParaRPr lang="it-IT" sz="2000" dirty="0" smtClean="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190,00€</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Soci sostenitori 2015</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100,00€</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28">
                <a:tc>
                  <a:txBody>
                    <a:bodyPr/>
                    <a:lstStyle/>
                    <a:p>
                      <a:pPr>
                        <a:lnSpc>
                          <a:spcPct val="115000"/>
                        </a:lnSpc>
                        <a:spcAft>
                          <a:spcPts val="0"/>
                        </a:spcAft>
                      </a:pPr>
                      <a:r>
                        <a:rPr lang="it-IT" sz="800" dirty="0" smtClean="0">
                          <a:latin typeface="Century Gothic" pitchFamily="34" charset="0"/>
                          <a:ea typeface="Times New Roman"/>
                          <a:cs typeface="Times New Roman"/>
                        </a:rPr>
                        <a:t>Contributi Comune</a:t>
                      </a:r>
                      <a:r>
                        <a:rPr lang="it-IT" sz="800" baseline="0" dirty="0" smtClean="0">
                          <a:latin typeface="Century Gothic" pitchFamily="34" charset="0"/>
                          <a:ea typeface="Times New Roman"/>
                          <a:cs typeface="Times New Roman"/>
                        </a:rPr>
                        <a:t> di Brancaleone (riferiti al natale 2014)</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1.200,00€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2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Contributi Comune</a:t>
                      </a:r>
                      <a:r>
                        <a:rPr lang="it-IT" sz="800" baseline="0" dirty="0" smtClean="0">
                          <a:latin typeface="Century Gothic" pitchFamily="34" charset="0"/>
                          <a:ea typeface="Times New Roman"/>
                          <a:cs typeface="Times New Roman"/>
                        </a:rPr>
                        <a:t> di Brancaleone (Riferiti alla Festa dell’albero 2014)</a:t>
                      </a:r>
                      <a:endParaRPr lang="it-IT" sz="1000" dirty="0" smtClean="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295,00€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2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Contributi Provincia</a:t>
                      </a:r>
                      <a:r>
                        <a:rPr lang="it-IT" sz="800" baseline="0" dirty="0" smtClean="0">
                          <a:latin typeface="Century Gothic" pitchFamily="34" charset="0"/>
                          <a:ea typeface="Times New Roman"/>
                          <a:cs typeface="Times New Roman"/>
                        </a:rPr>
                        <a:t> di Reggio Calabria (Piano di Marketing Territoriale 2013/2014)</a:t>
                      </a:r>
                      <a:endParaRPr lang="it-IT" sz="1000" dirty="0" smtClean="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7.000,00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28">
                <a:tc>
                  <a:txBody>
                    <a:bodyPr/>
                    <a:lstStyle/>
                    <a:p>
                      <a:pPr>
                        <a:lnSpc>
                          <a:spcPct val="115000"/>
                        </a:lnSpc>
                        <a:spcAft>
                          <a:spcPts val="0"/>
                        </a:spcAft>
                      </a:pPr>
                      <a:r>
                        <a:rPr lang="it-IT" sz="800" dirty="0" smtClean="0">
                          <a:latin typeface="Century Gothic" pitchFamily="34" charset="0"/>
                          <a:ea typeface="Times New Roman"/>
                          <a:cs typeface="Times New Roman"/>
                        </a:rPr>
                        <a:t>Contributi di compartecipazione eventi da Associazioni </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800,00€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2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Ricavi da manifestazioni</a:t>
                      </a:r>
                      <a:endParaRPr lang="it-IT" sz="1000" dirty="0" smtClean="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2.150,00€</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Donazioni</a:t>
                      </a:r>
                      <a:r>
                        <a:rPr lang="it-IT" sz="800" baseline="0" dirty="0" smtClean="0">
                          <a:latin typeface="Century Gothic" pitchFamily="34" charset="0"/>
                          <a:ea typeface="Times New Roman"/>
                          <a:cs typeface="Times New Roman"/>
                        </a:rPr>
                        <a:t> </a:t>
                      </a:r>
                      <a:r>
                        <a:rPr lang="it-IT" sz="800" dirty="0" smtClean="0">
                          <a:latin typeface="Century Gothic" pitchFamily="34" charset="0"/>
                          <a:ea typeface="Times New Roman"/>
                          <a:cs typeface="Times New Roman"/>
                        </a:rPr>
                        <a:t>liberali 2015</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2.152,46€</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028">
                <a:tc>
                  <a:txBody>
                    <a:bodyPr/>
                    <a:lstStyle/>
                    <a:p>
                      <a:pPr>
                        <a:lnSpc>
                          <a:spcPct val="115000"/>
                        </a:lnSpc>
                        <a:spcAft>
                          <a:spcPts val="0"/>
                        </a:spcAft>
                      </a:pPr>
                      <a:r>
                        <a:rPr lang="it-IT" sz="800" dirty="0" smtClean="0">
                          <a:latin typeface="Century Gothic" pitchFamily="34" charset="0"/>
                          <a:ea typeface="Times New Roman"/>
                          <a:cs typeface="Times New Roman"/>
                        </a:rPr>
                        <a:t>Sponsorizzazioni </a:t>
                      </a:r>
                      <a:r>
                        <a:rPr lang="it-IT" sz="800" dirty="0">
                          <a:latin typeface="Century Gothic" pitchFamily="34" charset="0"/>
                          <a:ea typeface="Times New Roman"/>
                          <a:cs typeface="Times New Roman"/>
                        </a:rPr>
                        <a:t>varie</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500,00€</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28">
                <a:tc>
                  <a:txBody>
                    <a:bodyPr/>
                    <a:lstStyle/>
                    <a:p>
                      <a:pPr>
                        <a:lnSpc>
                          <a:spcPct val="115000"/>
                        </a:lnSpc>
                        <a:spcAft>
                          <a:spcPts val="0"/>
                        </a:spcAft>
                      </a:pPr>
                      <a:r>
                        <a:rPr lang="it-IT" sz="800" dirty="0">
                          <a:latin typeface="Century Gothic" pitchFamily="34" charset="0"/>
                          <a:ea typeface="Times New Roman"/>
                          <a:cs typeface="Times New Roman"/>
                        </a:rPr>
                        <a:t>Rimborsi </a:t>
                      </a:r>
                      <a:r>
                        <a:rPr lang="it-IT" sz="800" dirty="0" smtClean="0">
                          <a:latin typeface="Century Gothic" pitchFamily="34" charset="0"/>
                          <a:ea typeface="Times New Roman"/>
                          <a:cs typeface="Times New Roman"/>
                        </a:rPr>
                        <a:t>Enel</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150,55€</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28">
                <a:tc>
                  <a:txBody>
                    <a:bodyPr/>
                    <a:lstStyle/>
                    <a:p>
                      <a:pPr>
                        <a:lnSpc>
                          <a:spcPct val="115000"/>
                        </a:lnSpc>
                        <a:spcAft>
                          <a:spcPts val="0"/>
                        </a:spcAft>
                      </a:pPr>
                      <a:r>
                        <a:rPr lang="it-IT" sz="800" dirty="0" smtClean="0">
                          <a:latin typeface="Century Gothic" pitchFamily="34" charset="0"/>
                          <a:ea typeface="Times New Roman"/>
                          <a:cs typeface="Times New Roman"/>
                        </a:rPr>
                        <a:t>Raccolta</a:t>
                      </a:r>
                      <a:r>
                        <a:rPr lang="it-IT" sz="800" baseline="0" dirty="0" smtClean="0">
                          <a:latin typeface="Century Gothic" pitchFamily="34" charset="0"/>
                          <a:ea typeface="Times New Roman"/>
                          <a:cs typeface="Times New Roman"/>
                        </a:rPr>
                        <a:t> fondi </a:t>
                      </a:r>
                      <a:r>
                        <a:rPr lang="it-IT" sz="800" baseline="0" dirty="0" err="1" smtClean="0">
                          <a:latin typeface="Century Gothic" pitchFamily="34" charset="0"/>
                          <a:ea typeface="Times New Roman"/>
                          <a:cs typeface="Times New Roman"/>
                        </a:rPr>
                        <a:t>#</a:t>
                      </a:r>
                      <a:r>
                        <a:rPr lang="it-IT" sz="800" dirty="0" err="1" smtClean="0">
                          <a:latin typeface="Century Gothic" pitchFamily="34" charset="0"/>
                          <a:ea typeface="Times New Roman"/>
                          <a:cs typeface="Times New Roman"/>
                        </a:rPr>
                        <a:t>Salviamo</a:t>
                      </a:r>
                      <a:r>
                        <a:rPr lang="it-IT" sz="800" dirty="0" smtClean="0">
                          <a:latin typeface="Century Gothic" pitchFamily="34" charset="0"/>
                          <a:ea typeface="Times New Roman"/>
                          <a:cs typeface="Times New Roman"/>
                        </a:rPr>
                        <a:t> Brancaleone Superiore (al 31/12/2015)</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1.477,00€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499">
                <a:tc>
                  <a:txBody>
                    <a:bodyPr/>
                    <a:lstStyle/>
                    <a:p>
                      <a:pPr>
                        <a:lnSpc>
                          <a:spcPct val="115000"/>
                        </a:lnSpc>
                        <a:spcAft>
                          <a:spcPts val="0"/>
                        </a:spcAft>
                      </a:pPr>
                      <a:endParaRPr lang="it-IT" sz="70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7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56">
                <a:tc>
                  <a:txBody>
                    <a:bodyPr/>
                    <a:lstStyle/>
                    <a:p>
                      <a:pPr>
                        <a:lnSpc>
                          <a:spcPct val="115000"/>
                        </a:lnSpc>
                        <a:spcAft>
                          <a:spcPts val="0"/>
                        </a:spcAft>
                      </a:pPr>
                      <a:r>
                        <a:rPr lang="it-IT" sz="800" b="1" dirty="0" smtClean="0">
                          <a:solidFill>
                            <a:srgbClr val="FF0000"/>
                          </a:solidFill>
                          <a:latin typeface="Century Gothic" pitchFamily="34" charset="0"/>
                          <a:ea typeface="Times New Roman"/>
                          <a:cs typeface="Times New Roman"/>
                        </a:rPr>
                        <a:t>TOTALE ENTRATE</a:t>
                      </a:r>
                      <a:endParaRPr lang="it-IT" sz="900" dirty="0">
                        <a:solidFill>
                          <a:srgbClr val="FF0000"/>
                        </a:solidFill>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900" b="1" dirty="0" smtClean="0">
                          <a:solidFill>
                            <a:srgbClr val="FF0000"/>
                          </a:solidFill>
                          <a:latin typeface="Century Gothic" pitchFamily="34" charset="0"/>
                          <a:ea typeface="Times New Roman"/>
                          <a:cs typeface="Times New Roman"/>
                        </a:rPr>
                        <a:t>16.698,40€</a:t>
                      </a:r>
                      <a:endParaRPr lang="it-IT" sz="900" b="1" dirty="0">
                        <a:solidFill>
                          <a:srgbClr val="FF0000"/>
                        </a:solidFill>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nvGraphicFramePr>
        <p:xfrm>
          <a:off x="785794" y="4214810"/>
          <a:ext cx="5357850" cy="2919765"/>
        </p:xfrm>
        <a:graphic>
          <a:graphicData uri="http://schemas.openxmlformats.org/drawingml/2006/table">
            <a:tbl>
              <a:tblPr/>
              <a:tblGrid>
                <a:gridCol w="4572032"/>
                <a:gridCol w="785818"/>
              </a:tblGrid>
              <a:tr h="134385">
                <a:tc>
                  <a:txBody>
                    <a:bodyPr/>
                    <a:lstStyle/>
                    <a:p>
                      <a:pPr algn="l">
                        <a:lnSpc>
                          <a:spcPct val="115000"/>
                        </a:lnSpc>
                        <a:spcAft>
                          <a:spcPts val="0"/>
                        </a:spcAft>
                      </a:pPr>
                      <a:r>
                        <a:rPr lang="it-IT" sz="900" b="1" dirty="0">
                          <a:latin typeface="Century Gothic"/>
                          <a:ea typeface="Times New Roman"/>
                          <a:cs typeface="Times New Roman"/>
                        </a:rPr>
                        <a:t>DESCRIZIONE</a:t>
                      </a:r>
                      <a:endParaRPr lang="it-IT" sz="105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900" b="1" dirty="0">
                          <a:latin typeface="Century Gothic"/>
                          <a:ea typeface="Times New Roman"/>
                          <a:cs typeface="Times New Roman"/>
                        </a:rPr>
                        <a:t>TOTALE</a:t>
                      </a:r>
                      <a:endParaRPr lang="it-IT" sz="105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10">
                <a:tc>
                  <a:txBody>
                    <a:bodyPr/>
                    <a:lstStyle/>
                    <a:p>
                      <a:pPr algn="l">
                        <a:lnSpc>
                          <a:spcPct val="115000"/>
                        </a:lnSpc>
                        <a:spcAft>
                          <a:spcPts val="0"/>
                        </a:spcAft>
                      </a:pPr>
                      <a:endParaRPr lang="it-IT" sz="700" dirty="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it-IT" sz="700" dirty="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2">
                <a:tc>
                  <a:txBody>
                    <a:bodyPr/>
                    <a:lstStyle/>
                    <a:p>
                      <a:pPr algn="l">
                        <a:lnSpc>
                          <a:spcPct val="115000"/>
                        </a:lnSpc>
                        <a:spcAft>
                          <a:spcPts val="0"/>
                        </a:spcAft>
                      </a:pPr>
                      <a:r>
                        <a:rPr lang="it-IT" sz="800" dirty="0">
                          <a:latin typeface="Century Gothic" pitchFamily="34" charset="0"/>
                          <a:ea typeface="Times New Roman"/>
                          <a:cs typeface="Times New Roman"/>
                        </a:rPr>
                        <a:t>Acquisto beni </a:t>
                      </a:r>
                      <a:r>
                        <a:rPr lang="it-IT" sz="800" dirty="0" smtClean="0">
                          <a:latin typeface="Century Gothic" pitchFamily="34" charset="0"/>
                          <a:ea typeface="Times New Roman"/>
                          <a:cs typeface="Times New Roman"/>
                        </a:rPr>
                        <a:t>materiali</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1.746,00€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2">
                <a:tc>
                  <a:txBody>
                    <a:bodyPr/>
                    <a:lstStyle/>
                    <a:p>
                      <a:pPr algn="l">
                        <a:lnSpc>
                          <a:spcPct val="115000"/>
                        </a:lnSpc>
                        <a:spcAft>
                          <a:spcPts val="0"/>
                        </a:spcAft>
                      </a:pPr>
                      <a:r>
                        <a:rPr lang="it-IT" sz="800" dirty="0">
                          <a:latin typeface="Century Gothic" pitchFamily="34" charset="0"/>
                          <a:ea typeface="Times New Roman"/>
                          <a:cs typeface="Times New Roman"/>
                        </a:rPr>
                        <a:t>Acquisto </a:t>
                      </a:r>
                      <a:r>
                        <a:rPr lang="it-IT" sz="800" dirty="0" smtClean="0">
                          <a:latin typeface="Century Gothic" pitchFamily="34" charset="0"/>
                          <a:ea typeface="Times New Roman"/>
                          <a:cs typeface="Times New Roman"/>
                        </a:rPr>
                        <a:t>materie prime sagre e</a:t>
                      </a:r>
                      <a:r>
                        <a:rPr lang="it-IT" sz="800" baseline="0" dirty="0" smtClean="0">
                          <a:latin typeface="Century Gothic" pitchFamily="34" charset="0"/>
                          <a:ea typeface="Times New Roman"/>
                          <a:cs typeface="Times New Roman"/>
                        </a:rPr>
                        <a:t> </a:t>
                      </a:r>
                      <a:r>
                        <a:rPr lang="it-IT" sz="800" dirty="0" smtClean="0">
                          <a:latin typeface="Century Gothic" pitchFamily="34" charset="0"/>
                          <a:ea typeface="Times New Roman"/>
                          <a:cs typeface="Times New Roman"/>
                        </a:rPr>
                        <a:t>degustazioni</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309,09€</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2">
                <a:tc>
                  <a:txBody>
                    <a:bodyPr/>
                    <a:lstStyle/>
                    <a:p>
                      <a:pPr algn="l">
                        <a:lnSpc>
                          <a:spcPct val="115000"/>
                        </a:lnSpc>
                        <a:spcAft>
                          <a:spcPts val="0"/>
                        </a:spcAft>
                      </a:pPr>
                      <a:r>
                        <a:rPr lang="it-IT" sz="800" dirty="0" smtClean="0">
                          <a:latin typeface="Century Gothic" pitchFamily="34" charset="0"/>
                          <a:ea typeface="Times New Roman"/>
                          <a:cs typeface="Times New Roman"/>
                        </a:rPr>
                        <a:t>Saldo Artisti </a:t>
                      </a:r>
                      <a:r>
                        <a:rPr lang="it-IT" sz="800" dirty="0">
                          <a:latin typeface="Century Gothic" pitchFamily="34" charset="0"/>
                          <a:ea typeface="Times New Roman"/>
                          <a:cs typeface="Times New Roman"/>
                        </a:rPr>
                        <a:t>e </a:t>
                      </a:r>
                      <a:r>
                        <a:rPr lang="it-IT" sz="800" dirty="0" smtClean="0">
                          <a:latin typeface="Century Gothic" pitchFamily="34" charset="0"/>
                          <a:ea typeface="Times New Roman"/>
                          <a:cs typeface="Times New Roman"/>
                        </a:rPr>
                        <a:t>spettacoli </a:t>
                      </a:r>
                      <a:r>
                        <a:rPr lang="it-IT" sz="800" i="1" dirty="0" smtClean="0">
                          <a:latin typeface="Century Gothic" pitchFamily="34" charset="0"/>
                          <a:ea typeface="Times New Roman"/>
                          <a:cs typeface="Times New Roman"/>
                        </a:rPr>
                        <a:t>(riferiti al 2014)</a:t>
                      </a:r>
                      <a:endParaRPr lang="it-IT" sz="800" i="1"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1.450,00€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Saldo Artisti e spettacoli </a:t>
                      </a:r>
                      <a:r>
                        <a:rPr lang="it-IT" sz="800" i="1" dirty="0" smtClean="0">
                          <a:latin typeface="Century Gothic" pitchFamily="34" charset="0"/>
                          <a:ea typeface="Times New Roman"/>
                          <a:cs typeface="Times New Roman"/>
                        </a:rPr>
                        <a:t>(riferiti al 2015)</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1.150,00€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2">
                <a:tc>
                  <a:txBody>
                    <a:bodyPr/>
                    <a:lstStyle/>
                    <a:p>
                      <a:pPr algn="l">
                        <a:lnSpc>
                          <a:spcPct val="115000"/>
                        </a:lnSpc>
                        <a:spcAft>
                          <a:spcPts val="0"/>
                        </a:spcAft>
                      </a:pPr>
                      <a:r>
                        <a:rPr lang="it-IT" sz="800" dirty="0" smtClean="0">
                          <a:latin typeface="Century Gothic" pitchFamily="34" charset="0"/>
                          <a:ea typeface="Times New Roman"/>
                          <a:cs typeface="Times New Roman"/>
                        </a:rPr>
                        <a:t>Spese ENEL</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313,75€</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2">
                <a:tc>
                  <a:txBody>
                    <a:bodyPr/>
                    <a:lstStyle/>
                    <a:p>
                      <a:pPr algn="l">
                        <a:lnSpc>
                          <a:spcPct val="115000"/>
                        </a:lnSpc>
                        <a:spcAft>
                          <a:spcPts val="0"/>
                        </a:spcAft>
                      </a:pPr>
                      <a:r>
                        <a:rPr lang="it-IT" sz="800" dirty="0">
                          <a:latin typeface="Century Gothic" pitchFamily="34" charset="0"/>
                          <a:ea typeface="Times New Roman"/>
                          <a:cs typeface="Times New Roman"/>
                        </a:rPr>
                        <a:t>Spese di Cancelleria</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1.225,73€</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2">
                <a:tc>
                  <a:txBody>
                    <a:bodyPr/>
                    <a:lstStyle/>
                    <a:p>
                      <a:pPr algn="l">
                        <a:lnSpc>
                          <a:spcPct val="115000"/>
                        </a:lnSpc>
                        <a:spcAft>
                          <a:spcPts val="0"/>
                        </a:spcAft>
                      </a:pPr>
                      <a:r>
                        <a:rPr lang="it-IT" sz="800" dirty="0">
                          <a:latin typeface="Century Gothic" pitchFamily="34" charset="0"/>
                          <a:ea typeface="Times New Roman"/>
                          <a:cs typeface="Times New Roman"/>
                        </a:rPr>
                        <a:t>Spese assicurative escursioni</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568,00€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2">
                <a:tc>
                  <a:txBody>
                    <a:bodyPr/>
                    <a:lstStyle/>
                    <a:p>
                      <a:pPr algn="l">
                        <a:lnSpc>
                          <a:spcPct val="115000"/>
                        </a:lnSpc>
                        <a:spcAft>
                          <a:spcPts val="0"/>
                        </a:spcAft>
                      </a:pPr>
                      <a:r>
                        <a:rPr lang="it-IT" sz="800" dirty="0" smtClean="0">
                          <a:latin typeface="Century Gothic" pitchFamily="34" charset="0"/>
                          <a:ea typeface="Times New Roman"/>
                          <a:cs typeface="Times New Roman"/>
                        </a:rPr>
                        <a:t>Spese Degustazioni manifestazioni pubbliche</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590,00€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2">
                <a:tc>
                  <a:txBody>
                    <a:bodyPr/>
                    <a:lstStyle/>
                    <a:p>
                      <a:pPr algn="l">
                        <a:lnSpc>
                          <a:spcPct val="115000"/>
                        </a:lnSpc>
                        <a:spcAft>
                          <a:spcPts val="0"/>
                        </a:spcAft>
                      </a:pPr>
                      <a:r>
                        <a:rPr lang="it-IT" sz="800" dirty="0">
                          <a:latin typeface="Century Gothic" pitchFamily="34" charset="0"/>
                          <a:ea typeface="Times New Roman"/>
                          <a:cs typeface="Times New Roman"/>
                        </a:rPr>
                        <a:t>Spese </a:t>
                      </a:r>
                      <a:r>
                        <a:rPr lang="it-IT" sz="800" dirty="0" smtClean="0">
                          <a:latin typeface="Century Gothic" pitchFamily="34" charset="0"/>
                          <a:ea typeface="Times New Roman"/>
                          <a:cs typeface="Times New Roman"/>
                        </a:rPr>
                        <a:t>manutenzione</a:t>
                      </a:r>
                      <a:r>
                        <a:rPr lang="it-IT" sz="800" baseline="0" dirty="0" smtClean="0">
                          <a:latin typeface="Century Gothic" pitchFamily="34" charset="0"/>
                          <a:ea typeface="Times New Roman"/>
                          <a:cs typeface="Times New Roman"/>
                        </a:rPr>
                        <a:t> </a:t>
                      </a:r>
                      <a:r>
                        <a:rPr lang="it-IT" sz="800" dirty="0" smtClean="0">
                          <a:latin typeface="Century Gothic" pitchFamily="34" charset="0"/>
                          <a:ea typeface="Times New Roman"/>
                          <a:cs typeface="Times New Roman"/>
                        </a:rPr>
                        <a:t>sito </a:t>
                      </a:r>
                      <a:r>
                        <a:rPr lang="it-IT" sz="800" dirty="0">
                          <a:latin typeface="Century Gothic" pitchFamily="34" charset="0"/>
                          <a:ea typeface="Times New Roman"/>
                          <a:cs typeface="Times New Roman"/>
                        </a:rPr>
                        <a:t>internet e PEC</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353,99€</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Rimborso quote Anticipate dai soci anno precedente </a:t>
                      </a:r>
                      <a:r>
                        <a:rPr lang="it-IT" sz="800" i="1" dirty="0" smtClean="0">
                          <a:latin typeface="Century Gothic" pitchFamily="34" charset="0"/>
                          <a:ea typeface="Times New Roman"/>
                          <a:cs typeface="Times New Roman"/>
                        </a:rPr>
                        <a:t>(Piano Marketing Territoriale)</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7.000,00€</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2">
                <a:tc>
                  <a:txBody>
                    <a:bodyPr/>
                    <a:lstStyle/>
                    <a:p>
                      <a:pPr algn="l">
                        <a:lnSpc>
                          <a:spcPct val="115000"/>
                        </a:lnSpc>
                        <a:spcAft>
                          <a:spcPts val="0"/>
                        </a:spcAft>
                      </a:pPr>
                      <a:r>
                        <a:rPr lang="it-IT" sz="800" dirty="0" smtClean="0">
                          <a:latin typeface="Century Gothic" pitchFamily="34" charset="0"/>
                          <a:ea typeface="Times New Roman"/>
                          <a:cs typeface="Times New Roman"/>
                        </a:rPr>
                        <a:t>Rinnovo quota UNPLI2015</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130,00€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Spese tenuta</a:t>
                      </a:r>
                      <a:r>
                        <a:rPr lang="it-IT" sz="800" baseline="0" dirty="0" smtClean="0">
                          <a:latin typeface="Century Gothic" pitchFamily="34" charset="0"/>
                          <a:ea typeface="Times New Roman"/>
                          <a:cs typeface="Times New Roman"/>
                        </a:rPr>
                        <a:t> CC Postale</a:t>
                      </a:r>
                      <a:endParaRPr lang="it-IT" sz="800" dirty="0" smtClean="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185,00€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88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Acquisto materiali </a:t>
                      </a:r>
                      <a:r>
                        <a:rPr lang="it-IT" sz="800" i="1" dirty="0" smtClean="0">
                          <a:latin typeface="Century Gothic" pitchFamily="34" charset="0"/>
                          <a:ea typeface="Times New Roman"/>
                          <a:cs typeface="Times New Roman"/>
                        </a:rPr>
                        <a:t>(progetto </a:t>
                      </a:r>
                      <a:r>
                        <a:rPr lang="it-IT" sz="800" i="1" dirty="0" err="1" smtClean="0">
                          <a:latin typeface="Century Gothic" pitchFamily="34" charset="0"/>
                          <a:ea typeface="Times New Roman"/>
                          <a:cs typeface="Times New Roman"/>
                        </a:rPr>
                        <a:t>#Salviamo</a:t>
                      </a:r>
                      <a:r>
                        <a:rPr lang="it-IT" sz="800" i="1" baseline="0" dirty="0" smtClean="0">
                          <a:latin typeface="Century Gothic" pitchFamily="34" charset="0"/>
                          <a:ea typeface="Times New Roman"/>
                          <a:cs typeface="Times New Roman"/>
                        </a:rPr>
                        <a:t> Brancaleone Superiore)</a:t>
                      </a:r>
                      <a:endParaRPr lang="it-IT" sz="800" i="1" dirty="0" smtClean="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185,00€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487">
                <a:tc>
                  <a:txBody>
                    <a:bodyPr/>
                    <a:lstStyle/>
                    <a:p>
                      <a:pPr algn="l">
                        <a:lnSpc>
                          <a:spcPct val="115000"/>
                        </a:lnSpc>
                        <a:spcAft>
                          <a:spcPts val="0"/>
                        </a:spcAft>
                      </a:pPr>
                      <a:r>
                        <a:rPr lang="it-IT" sz="800" dirty="0" smtClean="0">
                          <a:latin typeface="Century Gothic" pitchFamily="34" charset="0"/>
                          <a:ea typeface="Times New Roman"/>
                          <a:cs typeface="Times New Roman"/>
                        </a:rPr>
                        <a:t>Spese Postali </a:t>
                      </a:r>
                      <a:r>
                        <a:rPr lang="it-IT" sz="800" i="1" dirty="0" smtClean="0">
                          <a:latin typeface="Century Gothic" pitchFamily="34" charset="0"/>
                          <a:ea typeface="Times New Roman"/>
                          <a:cs typeface="Times New Roman"/>
                        </a:rPr>
                        <a:t>(progetto</a:t>
                      </a:r>
                      <a:r>
                        <a:rPr lang="it-IT" sz="800" i="1" baseline="0" dirty="0" smtClean="0">
                          <a:latin typeface="Century Gothic" pitchFamily="34" charset="0"/>
                          <a:ea typeface="Times New Roman"/>
                          <a:cs typeface="Times New Roman"/>
                        </a:rPr>
                        <a:t> </a:t>
                      </a:r>
                      <a:r>
                        <a:rPr lang="it-IT" sz="800" i="1" baseline="0" dirty="0" err="1" smtClean="0">
                          <a:latin typeface="Century Gothic" pitchFamily="34" charset="0"/>
                          <a:ea typeface="Times New Roman"/>
                          <a:cs typeface="Times New Roman"/>
                        </a:rPr>
                        <a:t>#Salviamo</a:t>
                      </a:r>
                      <a:r>
                        <a:rPr lang="it-IT" sz="800" i="1" baseline="0" dirty="0" smtClean="0">
                          <a:latin typeface="Century Gothic" pitchFamily="34" charset="0"/>
                          <a:ea typeface="Times New Roman"/>
                          <a:cs typeface="Times New Roman"/>
                        </a:rPr>
                        <a:t> Brancaleone Superiore)</a:t>
                      </a:r>
                      <a:endParaRPr lang="it-IT" sz="800" i="1"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it-IT" sz="800" dirty="0" smtClean="0">
                          <a:latin typeface="Century Gothic" pitchFamily="34" charset="0"/>
                          <a:ea typeface="Times New Roman"/>
                          <a:cs typeface="Times New Roman"/>
                        </a:rPr>
                        <a:t>45,99€</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10">
                <a:tc>
                  <a:txBody>
                    <a:bodyPr/>
                    <a:lstStyle/>
                    <a:p>
                      <a:pPr algn="l">
                        <a:lnSpc>
                          <a:spcPct val="115000"/>
                        </a:lnSpc>
                        <a:spcAft>
                          <a:spcPts val="0"/>
                        </a:spcAft>
                      </a:pPr>
                      <a:r>
                        <a:rPr lang="it-IT" sz="800" dirty="0" smtClean="0">
                          <a:latin typeface="Century Gothic" pitchFamily="34" charset="0"/>
                          <a:ea typeface="Times New Roman"/>
                          <a:cs typeface="Times New Roman"/>
                        </a:rPr>
                        <a:t>Contributo </a:t>
                      </a:r>
                      <a:r>
                        <a:rPr lang="it-IT" sz="800" dirty="0" err="1" smtClean="0">
                          <a:latin typeface="Century Gothic" pitchFamily="34" charset="0"/>
                          <a:ea typeface="Times New Roman"/>
                          <a:cs typeface="Times New Roman"/>
                        </a:rPr>
                        <a:t>A.N.P.N.A.</a:t>
                      </a:r>
                      <a:r>
                        <a:rPr lang="it-IT" sz="800" dirty="0" smtClean="0">
                          <a:latin typeface="Century Gothic" pitchFamily="34" charset="0"/>
                          <a:ea typeface="Times New Roman"/>
                          <a:cs typeface="Times New Roman"/>
                        </a:rPr>
                        <a:t> </a:t>
                      </a:r>
                      <a:r>
                        <a:rPr lang="it-IT" sz="800" dirty="0" err="1" smtClean="0">
                          <a:latin typeface="Century Gothic" pitchFamily="34" charset="0"/>
                          <a:ea typeface="Times New Roman"/>
                          <a:cs typeface="Times New Roman"/>
                        </a:rPr>
                        <a:t>G.E.P.A.</a:t>
                      </a:r>
                      <a:r>
                        <a:rPr lang="it-IT" sz="800" baseline="0" dirty="0" smtClean="0">
                          <a:latin typeface="Century Gothic" pitchFamily="34" charset="0"/>
                          <a:ea typeface="Times New Roman"/>
                          <a:cs typeface="Times New Roman"/>
                        </a:rPr>
                        <a:t> </a:t>
                      </a:r>
                      <a:r>
                        <a:rPr lang="it-IT" sz="800" i="1" baseline="0" dirty="0" smtClean="0">
                          <a:latin typeface="Century Gothic" pitchFamily="34" charset="0"/>
                          <a:ea typeface="Times New Roman"/>
                          <a:cs typeface="Times New Roman"/>
                        </a:rPr>
                        <a:t>(servizio d’ordine manifestazione pubblica)</a:t>
                      </a:r>
                      <a:endParaRPr lang="it-IT" sz="800" i="1"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dirty="0" smtClean="0">
                          <a:latin typeface="Century Gothic" pitchFamily="34" charset="0"/>
                          <a:ea typeface="Times New Roman"/>
                          <a:cs typeface="Times New Roman"/>
                        </a:rPr>
                        <a:t>100,00€</a:t>
                      </a: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10">
                <a:tc>
                  <a:txBody>
                    <a:bodyPr/>
                    <a:lstStyle/>
                    <a:p>
                      <a:pPr algn="l">
                        <a:lnSpc>
                          <a:spcPct val="115000"/>
                        </a:lnSpc>
                        <a:spcAft>
                          <a:spcPts val="0"/>
                        </a:spcAft>
                      </a:pP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800" dirty="0">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884">
                <a:tc>
                  <a:txBody>
                    <a:bodyPr/>
                    <a:lstStyle/>
                    <a:p>
                      <a:pPr algn="l">
                        <a:lnSpc>
                          <a:spcPct val="115000"/>
                        </a:lnSpc>
                        <a:spcAft>
                          <a:spcPts val="0"/>
                        </a:spcAft>
                      </a:pPr>
                      <a:r>
                        <a:rPr lang="it-IT" sz="800" b="1" dirty="0">
                          <a:solidFill>
                            <a:srgbClr val="FF0000"/>
                          </a:solidFill>
                          <a:latin typeface="Century Gothic" pitchFamily="34" charset="0"/>
                          <a:ea typeface="Times New Roman"/>
                          <a:cs typeface="Times New Roman"/>
                        </a:rPr>
                        <a:t>TOTALE </a:t>
                      </a:r>
                      <a:r>
                        <a:rPr lang="it-IT" sz="800" b="1" dirty="0" smtClean="0">
                          <a:solidFill>
                            <a:srgbClr val="FF0000"/>
                          </a:solidFill>
                          <a:latin typeface="Century Gothic" pitchFamily="34" charset="0"/>
                          <a:ea typeface="Times New Roman"/>
                          <a:cs typeface="Times New Roman"/>
                        </a:rPr>
                        <a:t>USCITE</a:t>
                      </a:r>
                      <a:endParaRPr lang="it-IT" sz="800" dirty="0">
                        <a:solidFill>
                          <a:srgbClr val="FF0000"/>
                        </a:solidFill>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900" b="1" dirty="0" smtClean="0">
                          <a:solidFill>
                            <a:srgbClr val="FF0000"/>
                          </a:solidFill>
                          <a:latin typeface="Century Gothic" pitchFamily="34" charset="0"/>
                          <a:ea typeface="Times New Roman"/>
                          <a:cs typeface="Times New Roman"/>
                        </a:rPr>
                        <a:t>15.352,55€</a:t>
                      </a:r>
                      <a:endParaRPr lang="it-IT" sz="900" b="1" dirty="0">
                        <a:solidFill>
                          <a:srgbClr val="FF0000"/>
                        </a:solidFill>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ella 7"/>
          <p:cNvGraphicFramePr>
            <a:graphicFrameLocks noGrp="1"/>
          </p:cNvGraphicFramePr>
          <p:nvPr/>
        </p:nvGraphicFramePr>
        <p:xfrm>
          <a:off x="785794" y="7429520"/>
          <a:ext cx="5357850" cy="1331976"/>
        </p:xfrm>
        <a:graphic>
          <a:graphicData uri="http://schemas.openxmlformats.org/drawingml/2006/table">
            <a:tbl>
              <a:tblPr/>
              <a:tblGrid>
                <a:gridCol w="4572032"/>
                <a:gridCol w="785818"/>
              </a:tblGrid>
              <a:tr h="129425">
                <a:tc>
                  <a:txBody>
                    <a:bodyPr/>
                    <a:lstStyle/>
                    <a:p>
                      <a:pPr algn="l">
                        <a:lnSpc>
                          <a:spcPct val="115000"/>
                        </a:lnSpc>
                        <a:spcAft>
                          <a:spcPts val="0"/>
                        </a:spcAft>
                        <a:tabLst>
                          <a:tab pos="731520" algn="l"/>
                        </a:tabLst>
                      </a:pPr>
                      <a:r>
                        <a:rPr lang="it-IT" sz="800" b="1" dirty="0" smtClean="0">
                          <a:latin typeface="Century Gothic"/>
                          <a:ea typeface="Times New Roman"/>
                          <a:cs typeface="Times New Roman"/>
                        </a:rPr>
                        <a:t>TOTALE ENTRATE</a:t>
                      </a:r>
                      <a:r>
                        <a:rPr lang="it-IT" sz="800" b="1" dirty="0">
                          <a:latin typeface="Century Gothic"/>
                          <a:ea typeface="Times New Roman"/>
                          <a:cs typeface="Times New Roman"/>
                        </a:rPr>
                        <a:t>	</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it-IT" sz="800" b="1" dirty="0" smtClean="0">
                          <a:latin typeface="Century Gothic" pitchFamily="34" charset="0"/>
                          <a:ea typeface="Times New Roman"/>
                          <a:cs typeface="Times New Roman"/>
                        </a:rPr>
                        <a:t>16.698,40€</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25">
                <a:tc>
                  <a:txBody>
                    <a:bodyPr/>
                    <a:lstStyle/>
                    <a:p>
                      <a:pPr algn="l">
                        <a:lnSpc>
                          <a:spcPct val="115000"/>
                        </a:lnSpc>
                        <a:spcAft>
                          <a:spcPts val="0"/>
                        </a:spcAft>
                      </a:pPr>
                      <a:r>
                        <a:rPr lang="it-IT" sz="800" b="1" dirty="0" smtClean="0">
                          <a:latin typeface="Century Gothic"/>
                          <a:ea typeface="Times New Roman"/>
                          <a:cs typeface="Times New Roman"/>
                        </a:rPr>
                        <a:t>TOTALE USCITE</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it-IT" sz="800" b="1" dirty="0" smtClean="0">
                          <a:latin typeface="Century Gothic" pitchFamily="34" charset="0"/>
                          <a:ea typeface="Times New Roman"/>
                          <a:cs typeface="Times New Roman"/>
                        </a:rPr>
                        <a:t>15.352,55€</a:t>
                      </a: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25">
                <a:tc>
                  <a:txBody>
                    <a:bodyPr/>
                    <a:lstStyle/>
                    <a:p>
                      <a:pPr algn="l">
                        <a:lnSpc>
                          <a:spcPct val="115000"/>
                        </a:lnSpc>
                        <a:spcAft>
                          <a:spcPts val="0"/>
                        </a:spcAft>
                      </a:pPr>
                      <a:r>
                        <a:rPr lang="it-IT" sz="700" b="1" dirty="0" smtClean="0">
                          <a:solidFill>
                            <a:srgbClr val="FF0000"/>
                          </a:solidFill>
                          <a:latin typeface="Century Gothic" pitchFamily="34" charset="0"/>
                          <a:ea typeface="Times New Roman"/>
                          <a:cs typeface="Times New Roman"/>
                        </a:rPr>
                        <a:t>SALDO ATTIVO</a:t>
                      </a:r>
                      <a:r>
                        <a:rPr lang="it-IT" sz="600" b="1" baseline="0" dirty="0" smtClean="0">
                          <a:solidFill>
                            <a:srgbClr val="FF0000"/>
                          </a:solidFill>
                          <a:latin typeface="Century Gothic" pitchFamily="34" charset="0"/>
                          <a:ea typeface="Times New Roman"/>
                          <a:cs typeface="Times New Roman"/>
                        </a:rPr>
                        <a:t> </a:t>
                      </a:r>
                    </a:p>
                    <a:p>
                      <a:pPr algn="l">
                        <a:lnSpc>
                          <a:spcPct val="115000"/>
                        </a:lnSpc>
                        <a:spcAft>
                          <a:spcPts val="0"/>
                        </a:spcAft>
                      </a:pPr>
                      <a:r>
                        <a:rPr lang="it-IT" sz="800" b="1" baseline="0" dirty="0" smtClean="0">
                          <a:solidFill>
                            <a:schemeClr val="tx1"/>
                          </a:solidFill>
                          <a:latin typeface="Century Gothic" pitchFamily="34" charset="0"/>
                          <a:ea typeface="Times New Roman"/>
                          <a:cs typeface="Times New Roman"/>
                        </a:rPr>
                        <a:t>(fondi per </a:t>
                      </a:r>
                      <a:r>
                        <a:rPr lang="it-IT" sz="800" b="1" baseline="0" dirty="0" err="1" smtClean="0">
                          <a:solidFill>
                            <a:schemeClr val="tx1"/>
                          </a:solidFill>
                          <a:latin typeface="Century Gothic" pitchFamily="34" charset="0"/>
                          <a:ea typeface="Times New Roman"/>
                          <a:cs typeface="Times New Roman"/>
                        </a:rPr>
                        <a:t>#SalviamoBrancaleonesuperiore</a:t>
                      </a:r>
                      <a:r>
                        <a:rPr lang="it-IT" sz="800" b="1" baseline="0" dirty="0" smtClean="0">
                          <a:solidFill>
                            <a:schemeClr val="tx1"/>
                          </a:solidFill>
                          <a:latin typeface="Century Gothic" pitchFamily="34" charset="0"/>
                          <a:ea typeface="Times New Roman"/>
                          <a:cs typeface="Times New Roman"/>
                        </a:rPr>
                        <a:t> €1,246,01 + saldo cassa 99,84€ al 31/12/2015 )</a:t>
                      </a:r>
                      <a:endParaRPr lang="it-IT" sz="700" b="1" dirty="0">
                        <a:solidFill>
                          <a:schemeClr val="tx1"/>
                        </a:solidFill>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b="1" dirty="0" smtClean="0">
                          <a:solidFill>
                            <a:srgbClr val="FF0000"/>
                          </a:solidFill>
                          <a:latin typeface="Century Gothic" pitchFamily="34" charset="0"/>
                          <a:ea typeface="Times New Roman"/>
                          <a:cs typeface="Times New Roman"/>
                        </a:rPr>
                        <a:t>1.345,85€</a:t>
                      </a:r>
                      <a:endParaRPr lang="it-IT" sz="1000" b="1" dirty="0">
                        <a:solidFill>
                          <a:srgbClr val="FF0000"/>
                        </a:solidFill>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25">
                <a:tc>
                  <a:txBody>
                    <a:bodyPr/>
                    <a:lstStyle/>
                    <a:p>
                      <a:pPr algn="ctr">
                        <a:lnSpc>
                          <a:spcPct val="115000"/>
                        </a:lnSpc>
                        <a:spcAft>
                          <a:spcPts val="0"/>
                        </a:spcAft>
                      </a:pPr>
                      <a:endParaRPr lang="it-IT" sz="1000" b="1" dirty="0">
                        <a:solidFill>
                          <a:schemeClr val="tx1"/>
                        </a:solidFill>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900" b="1" dirty="0">
                        <a:solidFill>
                          <a:srgbClr val="FF0000"/>
                        </a:solidFill>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25">
                <a:tc>
                  <a:txBody>
                    <a:bodyPr/>
                    <a:lstStyle/>
                    <a:p>
                      <a:pPr algn="ctr">
                        <a:lnSpc>
                          <a:spcPct val="115000"/>
                        </a:lnSpc>
                        <a:spcAft>
                          <a:spcPts val="0"/>
                        </a:spcAft>
                      </a:pPr>
                      <a:r>
                        <a:rPr lang="it-IT" sz="1000" b="1" dirty="0" smtClean="0">
                          <a:solidFill>
                            <a:schemeClr val="accent6">
                              <a:lumMod val="50000"/>
                            </a:schemeClr>
                          </a:solidFill>
                          <a:latin typeface="Century Gothic" pitchFamily="34" charset="0"/>
                          <a:ea typeface="Times New Roman"/>
                          <a:cs typeface="Times New Roman"/>
                        </a:rPr>
                        <a:t>                      </a:t>
                      </a:r>
                      <a:r>
                        <a:rPr lang="it-IT" sz="1000" b="1" dirty="0" smtClean="0">
                          <a:solidFill>
                            <a:schemeClr val="tx1"/>
                          </a:solidFill>
                          <a:latin typeface="Century Gothic" pitchFamily="34" charset="0"/>
                          <a:ea typeface="Times New Roman"/>
                          <a:cs typeface="Times New Roman"/>
                        </a:rPr>
                        <a:t>RESIDUI</a:t>
                      </a:r>
                      <a:endParaRPr lang="it-IT" sz="1000" b="1" dirty="0">
                        <a:solidFill>
                          <a:schemeClr val="tx1"/>
                        </a:solidFill>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900" b="1" dirty="0">
                        <a:solidFill>
                          <a:schemeClr val="accent6">
                            <a:lumMod val="50000"/>
                          </a:schemeClr>
                        </a:solidFill>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800" b="1" i="0" dirty="0">
                          <a:solidFill>
                            <a:schemeClr val="accent6">
                              <a:lumMod val="50000"/>
                            </a:schemeClr>
                          </a:solidFill>
                          <a:latin typeface="Century Gothic" pitchFamily="34" charset="0"/>
                          <a:ea typeface="Times New Roman"/>
                          <a:cs typeface="Times New Roman"/>
                        </a:rPr>
                        <a:t>RESIDUI </a:t>
                      </a:r>
                      <a:r>
                        <a:rPr lang="it-IT" sz="800" b="1" i="0" dirty="0" smtClean="0">
                          <a:solidFill>
                            <a:schemeClr val="accent6">
                              <a:lumMod val="50000"/>
                            </a:schemeClr>
                          </a:solidFill>
                          <a:latin typeface="Century Gothic" pitchFamily="34" charset="0"/>
                          <a:ea typeface="Times New Roman"/>
                          <a:cs typeface="Times New Roman"/>
                        </a:rPr>
                        <a:t>ATTIVI </a:t>
                      </a:r>
                      <a:r>
                        <a:rPr lang="it-IT" sz="700" b="0" i="1" dirty="0" smtClean="0">
                          <a:solidFill>
                            <a:schemeClr val="accent6">
                              <a:lumMod val="50000"/>
                            </a:schemeClr>
                          </a:solidFill>
                          <a:latin typeface="Century Gothic" pitchFamily="34" charset="0"/>
                          <a:ea typeface="Times New Roman"/>
                          <a:cs typeface="Times New Roman"/>
                        </a:rPr>
                        <a:t>(</a:t>
                      </a:r>
                      <a:r>
                        <a:rPr lang="it-IT" sz="700" b="0" i="0" dirty="0" smtClean="0">
                          <a:solidFill>
                            <a:schemeClr val="accent6">
                              <a:lumMod val="50000"/>
                            </a:schemeClr>
                          </a:solidFill>
                          <a:latin typeface="Century Gothic"/>
                          <a:ea typeface="Times New Roman"/>
                          <a:cs typeface="Times New Roman"/>
                        </a:rPr>
                        <a:t>COMUNE BRANCALEONE ANNO 2015)</a:t>
                      </a:r>
                      <a:endParaRPr lang="it-IT" sz="800" b="0" i="0" dirty="0" smtClean="0">
                        <a:solidFill>
                          <a:schemeClr val="accent6">
                            <a:lumMod val="50000"/>
                          </a:schemeClr>
                        </a:solidFill>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b="1" i="0" dirty="0" smtClean="0">
                          <a:solidFill>
                            <a:schemeClr val="tx1"/>
                          </a:solidFill>
                          <a:latin typeface="Century Gothic"/>
                          <a:ea typeface="Times New Roman"/>
                          <a:cs typeface="Times New Roman"/>
                        </a:rPr>
                        <a:t>3.000,00</a:t>
                      </a:r>
                      <a:r>
                        <a:rPr lang="it-IT" sz="800" b="1" i="0" dirty="0">
                          <a:solidFill>
                            <a:schemeClr val="tx1"/>
                          </a:solidFill>
                          <a:latin typeface="Century Gothic"/>
                          <a:ea typeface="Times New Roman"/>
                          <a:cs typeface="Times New Roman"/>
                        </a:rPr>
                        <a:t>€ </a:t>
                      </a:r>
                      <a:endParaRPr lang="it-IT" sz="800" b="1" i="0" dirty="0">
                        <a:solidFill>
                          <a:schemeClr val="tx1"/>
                        </a:solidFill>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25">
                <a:tc>
                  <a:txBody>
                    <a:bodyPr/>
                    <a:lstStyle/>
                    <a:p>
                      <a:pPr algn="l">
                        <a:lnSpc>
                          <a:spcPct val="115000"/>
                        </a:lnSpc>
                        <a:spcAft>
                          <a:spcPts val="0"/>
                        </a:spcAft>
                      </a:pPr>
                      <a:r>
                        <a:rPr lang="it-IT" sz="800" b="1" i="0" dirty="0" smtClean="0">
                          <a:solidFill>
                            <a:schemeClr val="accent6">
                              <a:lumMod val="50000"/>
                            </a:schemeClr>
                          </a:solidFill>
                          <a:latin typeface="Century Gothic" pitchFamily="34" charset="0"/>
                          <a:ea typeface="Times New Roman"/>
                          <a:cs typeface="Times New Roman"/>
                        </a:rPr>
                        <a:t>RESIDUI</a:t>
                      </a:r>
                      <a:r>
                        <a:rPr lang="it-IT" sz="800" b="1" i="0" baseline="0" dirty="0" smtClean="0">
                          <a:solidFill>
                            <a:schemeClr val="accent6">
                              <a:lumMod val="50000"/>
                            </a:schemeClr>
                          </a:solidFill>
                          <a:latin typeface="Century Gothic" pitchFamily="34" charset="0"/>
                          <a:ea typeface="Times New Roman"/>
                          <a:cs typeface="Times New Roman"/>
                        </a:rPr>
                        <a:t> PASSIVI </a:t>
                      </a:r>
                      <a:r>
                        <a:rPr lang="it-IT" sz="700" b="0" i="1" baseline="0" dirty="0" smtClean="0">
                          <a:solidFill>
                            <a:schemeClr val="accent6">
                              <a:lumMod val="50000"/>
                            </a:schemeClr>
                          </a:solidFill>
                          <a:latin typeface="Century Gothic" pitchFamily="34" charset="0"/>
                          <a:ea typeface="Times New Roman"/>
                          <a:cs typeface="Times New Roman"/>
                        </a:rPr>
                        <a:t>(FATTURE EMESSE E NON ANCORA PAGATE ANNO 2015)</a:t>
                      </a:r>
                      <a:endParaRPr lang="it-IT" sz="800" b="0" i="1" dirty="0">
                        <a:solidFill>
                          <a:schemeClr val="accent6">
                            <a:lumMod val="50000"/>
                          </a:schemeClr>
                        </a:solidFill>
                        <a:latin typeface="Century Gothic" pitchFamily="34" charset="0"/>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800" b="1" i="0" dirty="0">
                          <a:solidFill>
                            <a:schemeClr val="tx1"/>
                          </a:solidFill>
                          <a:latin typeface="Century Gothic"/>
                          <a:ea typeface="Times New Roman"/>
                          <a:cs typeface="Times New Roman"/>
                        </a:rPr>
                        <a:t> </a:t>
                      </a:r>
                      <a:r>
                        <a:rPr lang="it-IT" sz="800" b="1" i="0" dirty="0" smtClean="0">
                          <a:solidFill>
                            <a:schemeClr val="tx1"/>
                          </a:solidFill>
                          <a:latin typeface="Century Gothic"/>
                          <a:ea typeface="Times New Roman"/>
                          <a:cs typeface="Times New Roman"/>
                        </a:rPr>
                        <a:t>2.150,00€</a:t>
                      </a:r>
                      <a:endParaRPr lang="it-IT" sz="800" b="1" i="0" dirty="0">
                        <a:solidFill>
                          <a:schemeClr val="tx1"/>
                        </a:solidFill>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069">
                <a:tc>
                  <a:txBody>
                    <a:bodyPr/>
                    <a:lstStyle/>
                    <a:p>
                      <a:pPr algn="l">
                        <a:lnSpc>
                          <a:spcPct val="115000"/>
                        </a:lnSpc>
                        <a:spcAft>
                          <a:spcPts val="0"/>
                        </a:spcAft>
                      </a:pPr>
                      <a:r>
                        <a:rPr lang="it-IT" sz="800" b="1" dirty="0" smtClean="0">
                          <a:solidFill>
                            <a:srgbClr val="FF0000"/>
                          </a:solidFill>
                          <a:latin typeface="Century Gothic"/>
                          <a:ea typeface="Times New Roman"/>
                          <a:cs typeface="Times New Roman"/>
                        </a:rPr>
                        <a:t>SALDO</a:t>
                      </a:r>
                      <a:r>
                        <a:rPr lang="it-IT" sz="800" b="1" baseline="0" dirty="0" smtClean="0">
                          <a:solidFill>
                            <a:srgbClr val="FF0000"/>
                          </a:solidFill>
                          <a:latin typeface="Century Gothic"/>
                          <a:ea typeface="Times New Roman"/>
                          <a:cs typeface="Times New Roman"/>
                        </a:rPr>
                        <a:t> ATTIVO</a:t>
                      </a:r>
                      <a:endParaRPr lang="it-IT" sz="800" b="1" dirty="0">
                        <a:solidFill>
                          <a:srgbClr val="FF0000"/>
                        </a:solidFill>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900" b="1" dirty="0" smtClean="0">
                          <a:solidFill>
                            <a:srgbClr val="FF0000"/>
                          </a:solidFill>
                          <a:latin typeface="Century Gothic"/>
                          <a:ea typeface="Times New Roman"/>
                          <a:cs typeface="Times New Roman"/>
                        </a:rPr>
                        <a:t>2.195,85€</a:t>
                      </a:r>
                      <a:endParaRPr lang="it-IT" sz="900" b="1" dirty="0">
                        <a:solidFill>
                          <a:srgbClr val="FF0000"/>
                        </a:solidFill>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ttangolo 10"/>
          <p:cNvSpPr/>
          <p:nvPr/>
        </p:nvSpPr>
        <p:spPr>
          <a:xfrm>
            <a:off x="2428868" y="7215206"/>
            <a:ext cx="1871025" cy="276999"/>
          </a:xfrm>
          <a:prstGeom prst="rect">
            <a:avLst/>
          </a:prstGeom>
        </p:spPr>
        <p:txBody>
          <a:bodyPr wrap="none">
            <a:spAutoFit/>
          </a:bodyPr>
          <a:lstStyle/>
          <a:p>
            <a:pPr lvl="0" indent="269875" algn="ctr" eaLnBrk="0" fontAlgn="base" hangingPunct="0">
              <a:spcBef>
                <a:spcPct val="0"/>
              </a:spcBef>
              <a:spcAft>
                <a:spcPct val="0"/>
              </a:spcAft>
              <a:tabLst>
                <a:tab pos="731838" algn="l"/>
              </a:tabLst>
            </a:pPr>
            <a:r>
              <a:rPr lang="it-IT" sz="1200" b="1" dirty="0" smtClean="0">
                <a:solidFill>
                  <a:prstClr val="black"/>
                </a:solidFill>
                <a:latin typeface="Century Gothic" pitchFamily="34" charset="0"/>
                <a:ea typeface="Times New Roman" pitchFamily="18" charset="0"/>
                <a:cs typeface="Times New Roman" pitchFamily="18" charset="0"/>
              </a:rPr>
              <a:t>DATI RIEPILOGATIVI</a:t>
            </a:r>
            <a:endParaRPr lang="it-IT" sz="400" dirty="0" smtClean="0">
              <a:solidFill>
                <a:prstClr val="black"/>
              </a:solidFill>
              <a:latin typeface="Arial" pitchFamily="34" charset="0"/>
              <a:cs typeface="Arial" pitchFamily="34" charset="0"/>
            </a:endParaRPr>
          </a:p>
        </p:txBody>
      </p:sp>
      <p:sp>
        <p:nvSpPr>
          <p:cNvPr id="12" name="Rettangolo 11"/>
          <p:cNvSpPr/>
          <p:nvPr/>
        </p:nvSpPr>
        <p:spPr>
          <a:xfrm>
            <a:off x="3071810" y="1500166"/>
            <a:ext cx="790601" cy="276999"/>
          </a:xfrm>
          <a:prstGeom prst="rect">
            <a:avLst/>
          </a:prstGeom>
        </p:spPr>
        <p:txBody>
          <a:bodyPr wrap="none">
            <a:spAutoFit/>
          </a:bodyPr>
          <a:lstStyle/>
          <a:p>
            <a:pPr lvl="0" algn="ctr" fontAlgn="base">
              <a:spcBef>
                <a:spcPct val="0"/>
              </a:spcBef>
              <a:spcAft>
                <a:spcPct val="0"/>
              </a:spcAft>
              <a:tabLst>
                <a:tab pos="731838" algn="l"/>
              </a:tabLst>
            </a:pPr>
            <a:r>
              <a:rPr lang="it-IT" sz="1200" b="1" dirty="0" smtClean="0">
                <a:solidFill>
                  <a:prstClr val="black"/>
                </a:solidFill>
                <a:latin typeface="Century Gothic" pitchFamily="34" charset="0"/>
                <a:ea typeface="Times New Roman" pitchFamily="18" charset="0"/>
                <a:cs typeface="Times New Roman" pitchFamily="18" charset="0"/>
              </a:rPr>
              <a:t>ENTRATE</a:t>
            </a:r>
            <a:endParaRPr lang="it-IT" sz="400" dirty="0" smtClean="0">
              <a:solidFill>
                <a:prstClr val="black"/>
              </a:solidFill>
              <a:latin typeface="Arial" pitchFamily="34" charset="0"/>
              <a:cs typeface="Arial" pitchFamily="34" charset="0"/>
            </a:endParaRPr>
          </a:p>
        </p:txBody>
      </p:sp>
      <p:sp>
        <p:nvSpPr>
          <p:cNvPr id="13" name="Rettangolo 12"/>
          <p:cNvSpPr/>
          <p:nvPr/>
        </p:nvSpPr>
        <p:spPr>
          <a:xfrm>
            <a:off x="3143248" y="4000496"/>
            <a:ext cx="670376" cy="276999"/>
          </a:xfrm>
          <a:prstGeom prst="rect">
            <a:avLst/>
          </a:prstGeom>
        </p:spPr>
        <p:txBody>
          <a:bodyPr wrap="none">
            <a:spAutoFit/>
          </a:bodyPr>
          <a:lstStyle/>
          <a:p>
            <a:pPr lvl="0" algn="ctr" eaLnBrk="0" fontAlgn="base" hangingPunct="0">
              <a:spcBef>
                <a:spcPct val="0"/>
              </a:spcBef>
              <a:spcAft>
                <a:spcPct val="0"/>
              </a:spcAft>
              <a:tabLst>
                <a:tab pos="731838" algn="l"/>
              </a:tabLst>
            </a:pPr>
            <a:r>
              <a:rPr lang="it-IT" sz="1200" b="1" dirty="0" smtClean="0">
                <a:solidFill>
                  <a:prstClr val="black"/>
                </a:solidFill>
                <a:latin typeface="Century Gothic" pitchFamily="34" charset="0"/>
                <a:ea typeface="Times New Roman" pitchFamily="18" charset="0"/>
                <a:cs typeface="Times New Roman" pitchFamily="18" charset="0"/>
              </a:rPr>
              <a:t>USCITE</a:t>
            </a:r>
            <a:endParaRPr lang="it-IT" sz="400" dirty="0" smtClean="0">
              <a:solidFill>
                <a:prstClr val="black"/>
              </a:solidFill>
              <a:latin typeface="Arial" pitchFamily="34" charset="0"/>
              <a:cs typeface="Arial" pitchFamily="34" charset="0"/>
            </a:endParaRPr>
          </a:p>
        </p:txBody>
      </p:sp>
      <p:sp>
        <p:nvSpPr>
          <p:cNvPr id="16" name="Titolo 1"/>
          <p:cNvSpPr>
            <a:spLocks noGrp="1"/>
          </p:cNvSpPr>
          <p:nvPr>
            <p:ph type="title"/>
          </p:nvPr>
        </p:nvSpPr>
        <p:spPr>
          <a:xfrm>
            <a:off x="857232" y="1071538"/>
            <a:ext cx="5286412" cy="306409"/>
          </a:xfrm>
          <a:solidFill>
            <a:schemeClr val="accent1"/>
          </a:solidFill>
        </p:spPr>
        <p:txBody>
          <a:bodyPr/>
          <a:lstStyle/>
          <a:p>
            <a:pPr algn="ctr"/>
            <a:r>
              <a:rPr lang="it-IT" sz="1800" b="1" dirty="0" smtClean="0">
                <a:solidFill>
                  <a:schemeClr val="bg1"/>
                </a:solidFill>
              </a:rPr>
              <a:t>SCHEMA BILANCIO CONSUNTIVO </a:t>
            </a:r>
            <a:r>
              <a:rPr lang="it-IT" sz="2000" b="1" dirty="0" smtClean="0">
                <a:solidFill>
                  <a:schemeClr val="bg1"/>
                </a:solidFill>
              </a:rPr>
              <a:t>2015</a:t>
            </a:r>
            <a:endParaRPr lang="it-IT" sz="1400" b="1" dirty="0">
              <a:solidFill>
                <a:schemeClr val="bg1"/>
              </a:solidFill>
            </a:endParaRPr>
          </a:p>
        </p:txBody>
      </p:sp>
      <p:pic>
        <p:nvPicPr>
          <p:cNvPr id="17" name="Picture 2" descr="C:\Users\Carmine\Desktop\logo 1.png"/>
          <p:cNvPicPr>
            <a:picLocks noChangeAspect="1" noChangeArrowheads="1"/>
          </p:cNvPicPr>
          <p:nvPr/>
        </p:nvPicPr>
        <p:blipFill>
          <a:blip r:embed="rId2" cstate="print"/>
          <a:srcRect/>
          <a:stretch>
            <a:fillRect/>
          </a:stretch>
        </p:blipFill>
        <p:spPr bwMode="auto">
          <a:xfrm>
            <a:off x="4857760" y="142844"/>
            <a:ext cx="560382" cy="539358"/>
          </a:xfrm>
          <a:prstGeom prst="rect">
            <a:avLst/>
          </a:prstGeom>
          <a:noFill/>
        </p:spPr>
      </p:pic>
      <p:sp>
        <p:nvSpPr>
          <p:cNvPr id="14" name="Rettangolo 13"/>
          <p:cNvSpPr/>
          <p:nvPr/>
        </p:nvSpPr>
        <p:spPr>
          <a:xfrm>
            <a:off x="6286520" y="8643966"/>
            <a:ext cx="354584" cy="369332"/>
          </a:xfrm>
          <a:prstGeom prst="rect">
            <a:avLst/>
          </a:prstGeom>
        </p:spPr>
        <p:txBody>
          <a:bodyPr wrap="none">
            <a:spAutoFit/>
          </a:bodyPr>
          <a:lstStyle/>
          <a:p>
            <a:pPr algn="ctr"/>
            <a:r>
              <a:rPr lang="it-IT"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11</a:t>
            </a:r>
            <a:endParaRPr lang="it-IT"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ng e banner shop\loghi\logo 7.png"/>
          <p:cNvPicPr>
            <a:picLocks noChangeAspect="1" noChangeArrowheads="1"/>
          </p:cNvPicPr>
          <p:nvPr/>
        </p:nvPicPr>
        <p:blipFill>
          <a:blip r:embed="rId2" cstate="print"/>
          <a:srcRect/>
          <a:stretch>
            <a:fillRect/>
          </a:stretch>
        </p:blipFill>
        <p:spPr bwMode="auto">
          <a:xfrm>
            <a:off x="2071678" y="1928794"/>
            <a:ext cx="2632006" cy="1714512"/>
          </a:xfrm>
          <a:prstGeom prst="rect">
            <a:avLst/>
          </a:prstGeom>
          <a:noFill/>
        </p:spPr>
      </p:pic>
      <p:sp>
        <p:nvSpPr>
          <p:cNvPr id="8" name="Rettangolo 7"/>
          <p:cNvSpPr/>
          <p:nvPr/>
        </p:nvSpPr>
        <p:spPr>
          <a:xfrm>
            <a:off x="285728" y="7572396"/>
            <a:ext cx="6357982" cy="1600438"/>
          </a:xfrm>
          <a:prstGeom prst="rect">
            <a:avLst/>
          </a:prstGeom>
        </p:spPr>
        <p:txBody>
          <a:bodyPr wrap="square">
            <a:spAutoFit/>
          </a:bodyPr>
          <a:lstStyle/>
          <a:p>
            <a:pPr algn="ctr"/>
            <a:r>
              <a:rPr lang="it-IT" sz="1400" b="1" dirty="0" smtClean="0">
                <a:latin typeface="Century Gothic" pitchFamily="34" charset="0"/>
              </a:rPr>
              <a:t>Associazione Turistica Pro-Loco di Brancaleone </a:t>
            </a:r>
          </a:p>
          <a:p>
            <a:pPr algn="ctr"/>
            <a:r>
              <a:rPr lang="it-IT" sz="1400" b="1" dirty="0" smtClean="0">
                <a:latin typeface="Century Gothic" pitchFamily="34" charset="0"/>
              </a:rPr>
              <a:t>C.F. 90027000802  Sede legale in via C.so Umberto I°- 89036 (RC)</a:t>
            </a:r>
            <a:endParaRPr lang="it-IT" sz="1400" dirty="0" smtClean="0">
              <a:latin typeface="Century Gothic" pitchFamily="34" charset="0"/>
            </a:endParaRPr>
          </a:p>
          <a:p>
            <a:pPr algn="ctr"/>
            <a:r>
              <a:rPr lang="it-IT" sz="1400" b="1" dirty="0" smtClean="0">
                <a:latin typeface="Century Gothic" pitchFamily="34" charset="0"/>
              </a:rPr>
              <a:t>“Biblioteca Comunale Cesare Pavese”  </a:t>
            </a:r>
          </a:p>
          <a:p>
            <a:pPr algn="ctr"/>
            <a:r>
              <a:rPr lang="it-IT" sz="1400" b="1" dirty="0" smtClean="0">
                <a:latin typeface="Century Gothic" pitchFamily="34" charset="0"/>
              </a:rPr>
              <a:t>Tel.  347-0844564-3202181578</a:t>
            </a:r>
            <a:endParaRPr lang="it-IT" sz="1400" dirty="0" smtClean="0">
              <a:latin typeface="Century Gothic" pitchFamily="34" charset="0"/>
            </a:endParaRPr>
          </a:p>
          <a:p>
            <a:pPr algn="ctr"/>
            <a:r>
              <a:rPr lang="it-IT" sz="1400" b="1" dirty="0" smtClean="0">
                <a:latin typeface="Century Gothic" pitchFamily="34" charset="0"/>
              </a:rPr>
              <a:t>E-mail </a:t>
            </a:r>
            <a:r>
              <a:rPr lang="it-IT" sz="1400" b="1" dirty="0" smtClean="0">
                <a:latin typeface="Century Gothic" pitchFamily="34" charset="0"/>
                <a:hlinkClick r:id="rId3"/>
              </a:rPr>
              <a:t>proloco.brancaleone2011@hotmail.it</a:t>
            </a:r>
            <a:r>
              <a:rPr lang="it-IT" sz="1400" b="1" dirty="0" smtClean="0">
                <a:latin typeface="Century Gothic" pitchFamily="34" charset="0"/>
              </a:rPr>
              <a:t> </a:t>
            </a:r>
          </a:p>
          <a:p>
            <a:pPr algn="ctr"/>
            <a:r>
              <a:rPr lang="it-IT" sz="1400" b="1" dirty="0" smtClean="0">
                <a:latin typeface="Century Gothic" pitchFamily="34" charset="0"/>
              </a:rPr>
              <a:t>PEC </a:t>
            </a:r>
            <a:r>
              <a:rPr lang="it-IT" sz="1400" b="1" dirty="0" smtClean="0">
                <a:latin typeface="Century Gothic" pitchFamily="34" charset="0"/>
                <a:hlinkClick r:id="rId4"/>
              </a:rPr>
              <a:t>proloco.brancaleone2011@pec.it</a:t>
            </a:r>
            <a:r>
              <a:rPr lang="it-IT" sz="1400" b="1" dirty="0" smtClean="0">
                <a:latin typeface="Century Gothic" pitchFamily="34" charset="0"/>
              </a:rPr>
              <a:t> </a:t>
            </a:r>
            <a:endParaRPr lang="it-IT" sz="1400" dirty="0" smtClean="0">
              <a:latin typeface="Century Gothic" pitchFamily="34" charset="0"/>
            </a:endParaRPr>
          </a:p>
          <a:p>
            <a:pPr algn="ctr"/>
            <a:endParaRPr lang="it-IT" sz="1400" dirty="0">
              <a:latin typeface="Century Gothic"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1"/>
          </p:nvPr>
        </p:nvSpPr>
        <p:spPr>
          <a:xfrm>
            <a:off x="500042" y="2428860"/>
            <a:ext cx="6072230" cy="6500858"/>
          </a:xfrm>
        </p:spPr>
        <p:txBody>
          <a:bodyPr>
            <a:normAutofit/>
          </a:bodyPr>
          <a:lstStyle/>
          <a:p>
            <a:r>
              <a:rPr lang="it-IT" sz="1200" dirty="0" smtClean="0">
                <a:latin typeface="Century Gothic" pitchFamily="34" charset="0"/>
              </a:rPr>
              <a:t>PREMESSA</a:t>
            </a:r>
          </a:p>
          <a:p>
            <a:r>
              <a:rPr lang="it-IT" sz="1200" dirty="0" smtClean="0">
                <a:latin typeface="Century Gothic" pitchFamily="34" charset="0"/>
              </a:rPr>
              <a:t>PIANO ATTUATIVO</a:t>
            </a:r>
          </a:p>
          <a:p>
            <a:r>
              <a:rPr lang="it-IT" sz="1200" dirty="0" smtClean="0">
                <a:latin typeface="Century Gothic" pitchFamily="34" charset="0"/>
              </a:rPr>
              <a:t>ELENCO 1  MANIFESTAZIONI</a:t>
            </a:r>
          </a:p>
          <a:p>
            <a:r>
              <a:rPr lang="it-IT" sz="1200" dirty="0" smtClean="0">
                <a:latin typeface="Century Gothic" pitchFamily="34" charset="0"/>
              </a:rPr>
              <a:t>ELENCO 2  MANIFESTAZIONI</a:t>
            </a:r>
          </a:p>
          <a:p>
            <a:r>
              <a:rPr lang="it-IT" sz="1200" dirty="0" smtClean="0">
                <a:latin typeface="Century Gothic" pitchFamily="34" charset="0"/>
              </a:rPr>
              <a:t>ELENCO 3  MANIFESTAZIONI</a:t>
            </a:r>
          </a:p>
          <a:p>
            <a:r>
              <a:rPr lang="it-IT" sz="1200" dirty="0" smtClean="0">
                <a:latin typeface="Century Gothic" pitchFamily="34" charset="0"/>
              </a:rPr>
              <a:t>ELENCO 4  MANIFESTAZIONI</a:t>
            </a:r>
          </a:p>
          <a:p>
            <a:r>
              <a:rPr lang="it-IT" sz="1200" dirty="0" smtClean="0">
                <a:latin typeface="Century Gothic" pitchFamily="34" charset="0"/>
              </a:rPr>
              <a:t>ELENCO 5  MANIFESTAZIONI</a:t>
            </a:r>
          </a:p>
          <a:p>
            <a:r>
              <a:rPr lang="it-IT" sz="1200" dirty="0" smtClean="0">
                <a:latin typeface="Century Gothic" pitchFamily="34" charset="0"/>
              </a:rPr>
              <a:t>ATTIVITA’ E RISULTATI  RAGGIUNTI</a:t>
            </a:r>
          </a:p>
          <a:p>
            <a:r>
              <a:rPr lang="it-IT" sz="1200" i="1" dirty="0" smtClean="0">
                <a:latin typeface="Century Gothic" pitchFamily="34" charset="0"/>
              </a:rPr>
              <a:t>GALLERIA FOTOGRAFICA 1</a:t>
            </a:r>
          </a:p>
          <a:p>
            <a:r>
              <a:rPr lang="it-IT" sz="1200" i="1" dirty="0" smtClean="0">
                <a:latin typeface="Century Gothic" pitchFamily="34" charset="0"/>
              </a:rPr>
              <a:t>GALLERIA FOTOGRAFICA 2</a:t>
            </a:r>
          </a:p>
          <a:p>
            <a:r>
              <a:rPr lang="it-IT" sz="1200" dirty="0" smtClean="0">
                <a:latin typeface="Century Gothic" pitchFamily="34" charset="0"/>
              </a:rPr>
              <a:t>TABELLA BILANCIO CONSUNTIVO ANNO 2015</a:t>
            </a:r>
          </a:p>
          <a:p>
            <a:endParaRPr lang="it-IT" sz="1200" dirty="0" smtClean="0">
              <a:latin typeface="Century Gothic" pitchFamily="34" charset="0"/>
            </a:endParaRPr>
          </a:p>
          <a:p>
            <a:endParaRPr lang="it-IT" sz="1600" dirty="0" smtClean="0">
              <a:latin typeface="Century Gothic" pitchFamily="34" charset="0"/>
            </a:endParaRPr>
          </a:p>
          <a:p>
            <a:r>
              <a:rPr lang="it-IT" sz="1800" b="1" dirty="0" smtClean="0">
                <a:latin typeface="Century Gothic" pitchFamily="34" charset="0"/>
              </a:rPr>
              <a:t>GLI ALLEGATI:</a:t>
            </a:r>
          </a:p>
          <a:p>
            <a:pPr>
              <a:buNone/>
            </a:pPr>
            <a:endParaRPr lang="it-IT" dirty="0" smtClean="0">
              <a:latin typeface="Century Gothic" pitchFamily="34" charset="0"/>
            </a:endParaRPr>
          </a:p>
          <a:p>
            <a:r>
              <a:rPr lang="it-IT" sz="1200" dirty="0" smtClean="0">
                <a:latin typeface="Century Gothic" pitchFamily="34" charset="0"/>
              </a:rPr>
              <a:t>VERBALE APPROVAZIONE BILANCIO CONSUNTIVO DELL’ASSEMBLEA DEI SOCI</a:t>
            </a:r>
          </a:p>
          <a:p>
            <a:r>
              <a:rPr lang="it-IT" sz="1200" dirty="0" smtClean="0">
                <a:latin typeface="Century Gothic" pitchFamily="34" charset="0"/>
              </a:rPr>
              <a:t>VERBALE APPROVAZIONE BILANCIO CONSUNTIVO DEL COLLEGIO DEI REVISORI DEI CONTI</a:t>
            </a:r>
          </a:p>
          <a:p>
            <a:endParaRPr lang="it-IT" dirty="0">
              <a:latin typeface="Century Gothic" pitchFamily="34" charset="0"/>
            </a:endParaRPr>
          </a:p>
        </p:txBody>
      </p:sp>
      <p:sp>
        <p:nvSpPr>
          <p:cNvPr id="5" name="Rettangolo 4"/>
          <p:cNvSpPr/>
          <p:nvPr/>
        </p:nvSpPr>
        <p:spPr>
          <a:xfrm>
            <a:off x="500042" y="1571604"/>
            <a:ext cx="607223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INDICE</a:t>
            </a:r>
            <a:endParaRPr lang="it-IT"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000372" y="1714480"/>
            <a:ext cx="3286148" cy="385735"/>
          </a:xfrm>
          <a:solidFill>
            <a:schemeClr val="accent1"/>
          </a:solidFill>
        </p:spPr>
        <p:txBody>
          <a:bodyPr>
            <a:normAutofit fontScale="90000"/>
          </a:bodyPr>
          <a:lstStyle/>
          <a:p>
            <a:pPr algn="ctr"/>
            <a:r>
              <a:rPr lang="it-IT" b="1" dirty="0" smtClean="0">
                <a:solidFill>
                  <a:schemeClr val="bg1"/>
                </a:solidFill>
              </a:rPr>
              <a:t>PREMESSA  </a:t>
            </a:r>
            <a:endParaRPr lang="it-IT" b="1" dirty="0">
              <a:solidFill>
                <a:schemeClr val="bg1"/>
              </a:solidFill>
            </a:endParaRPr>
          </a:p>
        </p:txBody>
      </p:sp>
      <p:sp>
        <p:nvSpPr>
          <p:cNvPr id="7" name="Segnaposto testo 6"/>
          <p:cNvSpPr>
            <a:spLocks noGrp="1"/>
          </p:cNvSpPr>
          <p:nvPr>
            <p:ph type="body" idx="2"/>
          </p:nvPr>
        </p:nvSpPr>
        <p:spPr>
          <a:xfrm>
            <a:off x="428604" y="2235200"/>
            <a:ext cx="2143146" cy="6096000"/>
          </a:xfrm>
          <a:solidFill>
            <a:schemeClr val="accent2"/>
          </a:solidFill>
          <a:ln>
            <a:solidFill>
              <a:schemeClr val="accent1"/>
            </a:solidFill>
          </a:ln>
        </p:spPr>
        <p:txBody>
          <a:bodyPr/>
          <a:lstStyle/>
          <a:p>
            <a:r>
              <a:rPr lang="it-IT" dirty="0" smtClean="0"/>
              <a:t>        </a:t>
            </a:r>
            <a:endParaRPr lang="it-IT" dirty="0"/>
          </a:p>
        </p:txBody>
      </p:sp>
      <p:sp>
        <p:nvSpPr>
          <p:cNvPr id="6" name="Segnaposto contenuto 5"/>
          <p:cNvSpPr>
            <a:spLocks noGrp="1"/>
          </p:cNvSpPr>
          <p:nvPr>
            <p:ph sz="half" idx="1"/>
          </p:nvPr>
        </p:nvSpPr>
        <p:spPr>
          <a:xfrm>
            <a:off x="2681287" y="2235200"/>
            <a:ext cx="3833813" cy="6265890"/>
          </a:xfrm>
        </p:spPr>
        <p:txBody>
          <a:bodyPr>
            <a:noAutofit/>
          </a:bodyPr>
          <a:lstStyle/>
          <a:p>
            <a:pPr>
              <a:buNone/>
            </a:pPr>
            <a:endParaRPr lang="it-IT" sz="900" dirty="0" smtClean="0"/>
          </a:p>
          <a:p>
            <a:r>
              <a:rPr lang="it-IT" sz="1200" dirty="0" smtClean="0">
                <a:latin typeface="Century Gothic" pitchFamily="34" charset="0"/>
              </a:rPr>
              <a:t>Nell’anno appena trascorso la Pro-Loco di Brancaleone ha realizzato delle iniziative che si era posta di realizzare come da previsione nell’anno precedente. Tutto questo  con la caparbietà di sempre che ha contraddistinto i quattro anni di operato dell’Associazione</a:t>
            </a:r>
          </a:p>
          <a:p>
            <a:r>
              <a:rPr lang="it-IT" sz="1200" dirty="0" smtClean="0">
                <a:latin typeface="Century Gothic" pitchFamily="34" charset="0"/>
              </a:rPr>
              <a:t>Il programma ci ha consentito di misurarci con le realtà del territoriali, sperimentando anche nuove forme di cooperazione, coordinazione e organizzazione.</a:t>
            </a:r>
          </a:p>
          <a:p>
            <a:r>
              <a:rPr lang="it-IT" sz="1200" dirty="0" smtClean="0">
                <a:latin typeface="Century Gothic" pitchFamily="34" charset="0"/>
              </a:rPr>
              <a:t>In coerenza con il contesto sociale, le manifestazioni hanno dato un input fondamentale per lo sviluppo di nuove forme di turismo sostenibile nell’interesse della popolazione locale e di tutte le risorse locali presenti, promuovendo non solo la storia, la cultura, la gastronomia, l’arte e le peculiarità naturalistiche e paesaggistiche, ma il territorio in senso più esteso.</a:t>
            </a:r>
          </a:p>
          <a:p>
            <a:r>
              <a:rPr lang="it-IT" sz="1200" dirty="0" smtClean="0">
                <a:latin typeface="Century Gothic" pitchFamily="34" charset="0"/>
              </a:rPr>
              <a:t>Le difficoltà economiche riscontrate durante l’anno appena trascorso hanno certamente influito molto sulle scelte e sull’organizzazione degli eventi, ma a prevalere su tutto è stata la forza di volontà e la voglia di crescere in questo cammino fatto di tanto amore per nostro paese e territorio.</a:t>
            </a:r>
          </a:p>
          <a:p>
            <a:r>
              <a:rPr lang="it-IT" sz="1200" dirty="0" smtClean="0">
                <a:latin typeface="Century Gothic" pitchFamily="34" charset="0"/>
              </a:rPr>
              <a:t>Fondamentali sono stati i vari riconoscimenti delle Istituzioni locali, i quali, hanno accolto le nostre iniziative positivamente, dando prova della nostra efficiente operosità nel campo socio-culturale</a:t>
            </a:r>
          </a:p>
          <a:p>
            <a:endParaRPr lang="it-IT" sz="1200" dirty="0"/>
          </a:p>
        </p:txBody>
      </p:sp>
      <p:pic>
        <p:nvPicPr>
          <p:cNvPr id="4" name="Picture 2" descr="G:\ng e banner shop\loghi\logo 1.png"/>
          <p:cNvPicPr>
            <a:picLocks noChangeAspect="1" noChangeArrowheads="1"/>
          </p:cNvPicPr>
          <p:nvPr/>
        </p:nvPicPr>
        <p:blipFill>
          <a:blip r:embed="rId2" cstate="print"/>
          <a:srcRect/>
          <a:stretch>
            <a:fillRect/>
          </a:stretch>
        </p:blipFill>
        <p:spPr bwMode="auto">
          <a:xfrm>
            <a:off x="4857760" y="142844"/>
            <a:ext cx="571504" cy="550062"/>
          </a:xfrm>
          <a:prstGeom prst="rect">
            <a:avLst/>
          </a:prstGeom>
          <a:noFill/>
        </p:spPr>
      </p:pic>
      <p:pic>
        <p:nvPicPr>
          <p:cNvPr id="2050" name="Picture 2" descr="C:\Users\Carmine\Desktop\foto proloco relazione finale 2015\12095157_10206531447582539_5241504345058314193_o.jpg"/>
          <p:cNvPicPr>
            <a:picLocks noChangeAspect="1" noChangeArrowheads="1"/>
          </p:cNvPicPr>
          <p:nvPr/>
        </p:nvPicPr>
        <p:blipFill>
          <a:blip r:embed="rId3" cstate="print"/>
          <a:srcRect/>
          <a:stretch>
            <a:fillRect/>
          </a:stretch>
        </p:blipFill>
        <p:spPr bwMode="auto">
          <a:xfrm>
            <a:off x="500042" y="2500298"/>
            <a:ext cx="2000264" cy="1357322"/>
          </a:xfrm>
          <a:prstGeom prst="rect">
            <a:avLst/>
          </a:prstGeom>
          <a:noFill/>
          <a:effectLst>
            <a:outerShdw blurRad="50800" dist="38100" dir="2700000" algn="tl" rotWithShape="0">
              <a:prstClr val="black">
                <a:alpha val="40000"/>
              </a:prstClr>
            </a:outerShdw>
          </a:effectLst>
        </p:spPr>
      </p:pic>
      <p:pic>
        <p:nvPicPr>
          <p:cNvPr id="2051" name="Picture 3" descr="C:\Users\Carmine\Desktop\foto proloco relazione finale 2015\10860929_10206366939069929_894068386170202925_o.jpg"/>
          <p:cNvPicPr>
            <a:picLocks noChangeAspect="1" noChangeArrowheads="1"/>
          </p:cNvPicPr>
          <p:nvPr/>
        </p:nvPicPr>
        <p:blipFill>
          <a:blip r:embed="rId4" cstate="print"/>
          <a:srcRect/>
          <a:stretch>
            <a:fillRect/>
          </a:stretch>
        </p:blipFill>
        <p:spPr bwMode="auto">
          <a:xfrm>
            <a:off x="500042" y="4000496"/>
            <a:ext cx="2000263" cy="1214446"/>
          </a:xfrm>
          <a:prstGeom prst="rect">
            <a:avLst/>
          </a:prstGeom>
          <a:noFill/>
        </p:spPr>
      </p:pic>
      <p:pic>
        <p:nvPicPr>
          <p:cNvPr id="2052" name="Picture 4" descr="C:\Users\Carmine\Desktop\foto proloco relazione finale 2015\11728955_10206216124979671_689401725146326254_o.jpg"/>
          <p:cNvPicPr>
            <a:picLocks noChangeAspect="1" noChangeArrowheads="1"/>
          </p:cNvPicPr>
          <p:nvPr/>
        </p:nvPicPr>
        <p:blipFill>
          <a:blip r:embed="rId5" cstate="print"/>
          <a:srcRect/>
          <a:stretch>
            <a:fillRect/>
          </a:stretch>
        </p:blipFill>
        <p:spPr bwMode="auto">
          <a:xfrm>
            <a:off x="500042" y="5357818"/>
            <a:ext cx="2000263" cy="1214445"/>
          </a:xfrm>
          <a:prstGeom prst="rect">
            <a:avLst/>
          </a:prstGeom>
          <a:noFill/>
        </p:spPr>
      </p:pic>
      <p:pic>
        <p:nvPicPr>
          <p:cNvPr id="2053" name="Picture 5" descr="C:\Users\Carmine\Desktop\foto proloco relazione finale 2015\11884708_10206251958475486_5612682585212478571_o.jpg"/>
          <p:cNvPicPr>
            <a:picLocks noChangeAspect="1" noChangeArrowheads="1"/>
          </p:cNvPicPr>
          <p:nvPr/>
        </p:nvPicPr>
        <p:blipFill>
          <a:blip r:embed="rId6" cstate="print"/>
          <a:srcRect/>
          <a:stretch>
            <a:fillRect/>
          </a:stretch>
        </p:blipFill>
        <p:spPr bwMode="auto">
          <a:xfrm>
            <a:off x="500042" y="6786578"/>
            <a:ext cx="2000264" cy="1285883"/>
          </a:xfrm>
          <a:prstGeom prst="rect">
            <a:avLst/>
          </a:prstGeom>
          <a:noFill/>
        </p:spPr>
      </p:pic>
      <p:sp>
        <p:nvSpPr>
          <p:cNvPr id="10" name="Titolo 4"/>
          <p:cNvSpPr txBox="1">
            <a:spLocks/>
          </p:cNvSpPr>
          <p:nvPr/>
        </p:nvSpPr>
        <p:spPr>
          <a:xfrm>
            <a:off x="428604" y="1714480"/>
            <a:ext cx="2143140" cy="385735"/>
          </a:xfrm>
          <a:prstGeom prst="rect">
            <a:avLst/>
          </a:prstGeom>
          <a:solidFill>
            <a:schemeClr val="accent1"/>
          </a:solidFill>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400" b="1" i="0" u="none" strike="noStrike" kern="1200" cap="none" spc="0" normalizeH="0" baseline="0" noProof="0" dirty="0" smtClean="0">
                <a:ln>
                  <a:noFill/>
                </a:ln>
                <a:solidFill>
                  <a:schemeClr val="bg1"/>
                </a:solidFill>
                <a:effectLst/>
                <a:uLnTx/>
                <a:uFillTx/>
                <a:latin typeface="+mj-lt"/>
                <a:ea typeface="+mj-ea"/>
                <a:cs typeface="+mj-cs"/>
              </a:rPr>
              <a:t>ARCHIVIO</a:t>
            </a:r>
            <a:r>
              <a:rPr kumimoji="0" lang="it-IT" sz="1400" b="1" i="0" u="none" strike="noStrike" kern="1200" cap="none" spc="0" normalizeH="0" noProof="0" dirty="0" smtClean="0">
                <a:ln>
                  <a:noFill/>
                </a:ln>
                <a:solidFill>
                  <a:schemeClr val="bg1"/>
                </a:solidFill>
                <a:effectLst/>
                <a:uLnTx/>
                <a:uFillTx/>
                <a:latin typeface="+mj-lt"/>
                <a:ea typeface="+mj-ea"/>
                <a:cs typeface="+mj-cs"/>
              </a:rPr>
              <a:t> FOTOGRAFICO</a:t>
            </a:r>
            <a:r>
              <a:rPr kumimoji="0" lang="it-IT" sz="1400" b="1" i="0" u="none" strike="noStrike" kern="1200" cap="none" spc="0" normalizeH="0" baseline="0" noProof="0" dirty="0" smtClean="0">
                <a:ln>
                  <a:noFill/>
                </a:ln>
                <a:solidFill>
                  <a:schemeClr val="bg1"/>
                </a:solidFill>
                <a:effectLst/>
                <a:uLnTx/>
                <a:uFillTx/>
                <a:latin typeface="+mj-lt"/>
                <a:ea typeface="+mj-ea"/>
                <a:cs typeface="+mj-cs"/>
              </a:rPr>
              <a:t>  </a:t>
            </a:r>
            <a:endParaRPr kumimoji="0" lang="it-IT" sz="1400" b="1" i="0" u="none" strike="noStrike" kern="1200" cap="none" spc="0" normalizeH="0" baseline="0" noProof="0" dirty="0">
              <a:ln>
                <a:noFill/>
              </a:ln>
              <a:solidFill>
                <a:schemeClr val="bg1"/>
              </a:solidFill>
              <a:effectLst/>
              <a:uLnTx/>
              <a:uFillTx/>
              <a:latin typeface="+mj-lt"/>
              <a:ea typeface="+mj-ea"/>
              <a:cs typeface="+mj-cs"/>
            </a:endParaRPr>
          </a:p>
        </p:txBody>
      </p:sp>
      <p:sp>
        <p:nvSpPr>
          <p:cNvPr id="11" name="Rettangolo 10"/>
          <p:cNvSpPr/>
          <p:nvPr/>
        </p:nvSpPr>
        <p:spPr>
          <a:xfrm>
            <a:off x="6357958" y="8358214"/>
            <a:ext cx="295064" cy="523220"/>
          </a:xfrm>
          <a:prstGeom prst="rect">
            <a:avLst/>
          </a:prstGeom>
          <a:noFill/>
        </p:spPr>
        <p:txBody>
          <a:bodyPr wrap="square" lIns="91440" tIns="45720" rIns="91440" bIns="45720">
            <a:spAutoFit/>
          </a:bodyPr>
          <a:lstStyle/>
          <a:p>
            <a:pPr algn="ctr"/>
            <a:r>
              <a:rPr lang="it-IT"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it-IT"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000372" y="1571604"/>
            <a:ext cx="3571900" cy="663598"/>
          </a:xfrm>
          <a:solidFill>
            <a:schemeClr val="accent1"/>
          </a:solidFill>
        </p:spPr>
        <p:txBody>
          <a:bodyPr/>
          <a:lstStyle/>
          <a:p>
            <a:pPr algn="r"/>
            <a:r>
              <a:rPr lang="it-IT" b="1" dirty="0" smtClean="0">
                <a:solidFill>
                  <a:schemeClr val="bg1"/>
                </a:solidFill>
              </a:rPr>
              <a:t>Piano attuativo</a:t>
            </a:r>
            <a:endParaRPr lang="it-IT" b="1" dirty="0">
              <a:solidFill>
                <a:schemeClr val="bg1"/>
              </a:solidFill>
            </a:endParaRPr>
          </a:p>
        </p:txBody>
      </p:sp>
      <p:sp>
        <p:nvSpPr>
          <p:cNvPr id="7" name="Segnaposto testo 6"/>
          <p:cNvSpPr>
            <a:spLocks noGrp="1"/>
          </p:cNvSpPr>
          <p:nvPr>
            <p:ph type="body" idx="2"/>
          </p:nvPr>
        </p:nvSpPr>
        <p:spPr>
          <a:xfrm>
            <a:off x="514350" y="2428860"/>
            <a:ext cx="2128832" cy="5902340"/>
          </a:xfrm>
          <a:gradFill>
            <a:gsLst>
              <a:gs pos="0">
                <a:srgbClr val="03D4A8"/>
              </a:gs>
              <a:gs pos="25000">
                <a:srgbClr val="21D6E0"/>
              </a:gs>
              <a:gs pos="75000">
                <a:srgbClr val="0087E6"/>
              </a:gs>
              <a:gs pos="100000">
                <a:srgbClr val="005CBF"/>
              </a:gs>
            </a:gsLst>
            <a:lin ang="5400000" scaled="0"/>
          </a:gradFill>
        </p:spPr>
        <p:txBody>
          <a:bodyPr/>
          <a:lstStyle/>
          <a:p>
            <a:r>
              <a:rPr lang="it-IT" dirty="0" smtClean="0"/>
              <a:t>       </a:t>
            </a:r>
            <a:endParaRPr lang="it-IT" dirty="0"/>
          </a:p>
        </p:txBody>
      </p:sp>
      <p:sp>
        <p:nvSpPr>
          <p:cNvPr id="6" name="Segnaposto contenuto 5"/>
          <p:cNvSpPr>
            <a:spLocks noGrp="1"/>
          </p:cNvSpPr>
          <p:nvPr>
            <p:ph sz="half" idx="1"/>
          </p:nvPr>
        </p:nvSpPr>
        <p:spPr>
          <a:xfrm>
            <a:off x="2857496" y="2428860"/>
            <a:ext cx="3657604" cy="5902340"/>
          </a:xfrm>
        </p:spPr>
        <p:txBody>
          <a:bodyPr>
            <a:normAutofit fontScale="92500" lnSpcReduction="10000"/>
          </a:bodyPr>
          <a:lstStyle/>
          <a:p>
            <a:endParaRPr lang="it-IT" sz="1400" dirty="0" smtClean="0"/>
          </a:p>
          <a:p>
            <a:r>
              <a:rPr lang="it-IT" sz="1200" dirty="0" smtClean="0">
                <a:latin typeface="Century Gothic" pitchFamily="34" charset="0"/>
              </a:rPr>
              <a:t>Da Gennaio a Dicembre 2015, abbiamo  spalmato le nostre attività in modo da garantire la partecipazione a tutte le categorie sociali del territorio coinvolti direttamente in ogni modo, salvaguardando anche il carattere culturale delle festività tradizionali che durante l’anno scandiscono la vita dei nostro paese, ancora fortemente radicato nella cultura anticha, simbolo dell’identità  più vera delle nostre radici.</a:t>
            </a:r>
          </a:p>
          <a:p>
            <a:endParaRPr lang="it-IT" sz="1200" dirty="0" smtClean="0">
              <a:latin typeface="Century Gothic" pitchFamily="34" charset="0"/>
            </a:endParaRPr>
          </a:p>
          <a:p>
            <a:r>
              <a:rPr lang="it-IT" sz="1200" dirty="0" smtClean="0">
                <a:latin typeface="Century Gothic" pitchFamily="34" charset="0"/>
              </a:rPr>
              <a:t>Rilevante è stata anche la creazione di reti di coordinamento e cooperazione con altre Associazioni del territorio, che ci ha permesso all’interno delle nostre attività promosse, di realizzare eventi condivisi, con le associazioni coinvolte in prima linea. Questo, ha sicuramente stimolato tutti questi soggetti attivi nell’associazionismo.</a:t>
            </a:r>
          </a:p>
          <a:p>
            <a:endParaRPr lang="it-IT" sz="1200" dirty="0" smtClean="0">
              <a:latin typeface="Century Gothic" pitchFamily="34" charset="0"/>
            </a:endParaRPr>
          </a:p>
          <a:p>
            <a:r>
              <a:rPr lang="it-IT" sz="1200" dirty="0" smtClean="0">
                <a:latin typeface="Century Gothic" pitchFamily="34" charset="0"/>
              </a:rPr>
              <a:t>Particolarmente importanti sono stati i rapporti istaurati e consolidati con le Pro-Loco dei comuni limitrofi : </a:t>
            </a:r>
            <a:r>
              <a:rPr lang="it-IT" sz="1200" dirty="0" err="1" smtClean="0">
                <a:latin typeface="Century Gothic" pitchFamily="34" charset="0"/>
              </a:rPr>
              <a:t>Staiti-Bruzzano-Ferruzzano</a:t>
            </a:r>
            <a:r>
              <a:rPr lang="it-IT" sz="1200" dirty="0" smtClean="0">
                <a:latin typeface="Century Gothic" pitchFamily="34" charset="0"/>
              </a:rPr>
              <a:t> che hanno dato un enorme supporto logistico ed organizzativo agli eventi di tipo “itinerante”, sostenuti e realizzati nonostante le difficoltà economico/finanziarie, riuscendo così a dimostrare ancora una volta, l’anima e l’essenza più vera delle Pro-Loco che operano in totale autonomia e sinergia fra di loro, senza l’aiuto di fondi pubblici o privati.</a:t>
            </a:r>
          </a:p>
          <a:p>
            <a:r>
              <a:rPr lang="it-IT" sz="1200" dirty="0" smtClean="0">
                <a:latin typeface="Century Gothic" pitchFamily="34" charset="0"/>
              </a:rPr>
              <a:t>Il tutto per amore del territorio, della sua storia e della sua cultura.</a:t>
            </a:r>
            <a:endParaRPr lang="it-IT" sz="1200" dirty="0">
              <a:latin typeface="Century Gothic" pitchFamily="34" charset="0"/>
            </a:endParaRPr>
          </a:p>
        </p:txBody>
      </p:sp>
      <p:pic>
        <p:nvPicPr>
          <p:cNvPr id="1026" name="Picture 2" descr="G:\ng e banner shop\loghi\logo 1.png"/>
          <p:cNvPicPr>
            <a:picLocks noChangeAspect="1" noChangeArrowheads="1"/>
          </p:cNvPicPr>
          <p:nvPr/>
        </p:nvPicPr>
        <p:blipFill>
          <a:blip r:embed="rId2" cstate="print"/>
          <a:srcRect/>
          <a:stretch>
            <a:fillRect/>
          </a:stretch>
        </p:blipFill>
        <p:spPr bwMode="auto">
          <a:xfrm>
            <a:off x="4857760" y="142844"/>
            <a:ext cx="571504" cy="550062"/>
          </a:xfrm>
          <a:prstGeom prst="rect">
            <a:avLst/>
          </a:prstGeom>
          <a:noFill/>
        </p:spPr>
      </p:pic>
      <p:pic>
        <p:nvPicPr>
          <p:cNvPr id="1027" name="Picture 3" descr="C:\Users\Carmine\Desktop\foto proloco relazione finale 2015\11407113_10205745878743809_8439246077368316848_n.jpg"/>
          <p:cNvPicPr>
            <a:picLocks noChangeAspect="1" noChangeArrowheads="1"/>
          </p:cNvPicPr>
          <p:nvPr/>
        </p:nvPicPr>
        <p:blipFill>
          <a:blip r:embed="rId3" cstate="print"/>
          <a:srcRect/>
          <a:stretch>
            <a:fillRect/>
          </a:stretch>
        </p:blipFill>
        <p:spPr bwMode="auto">
          <a:xfrm>
            <a:off x="642918" y="2714612"/>
            <a:ext cx="1857388" cy="1154100"/>
          </a:xfrm>
          <a:prstGeom prst="rect">
            <a:avLst/>
          </a:prstGeom>
          <a:noFill/>
        </p:spPr>
      </p:pic>
      <p:pic>
        <p:nvPicPr>
          <p:cNvPr id="1028" name="Picture 4" descr="C:\Users\Carmine\Desktop\foto proloco relazione finale 2015\11722184_10205972256363108_1411131921595131685_o.jpg"/>
          <p:cNvPicPr>
            <a:picLocks noChangeAspect="1" noChangeArrowheads="1"/>
          </p:cNvPicPr>
          <p:nvPr/>
        </p:nvPicPr>
        <p:blipFill>
          <a:blip r:embed="rId4" cstate="print"/>
          <a:srcRect/>
          <a:stretch>
            <a:fillRect/>
          </a:stretch>
        </p:blipFill>
        <p:spPr bwMode="auto">
          <a:xfrm>
            <a:off x="642918" y="4071934"/>
            <a:ext cx="1857388" cy="1143008"/>
          </a:xfrm>
          <a:prstGeom prst="rect">
            <a:avLst/>
          </a:prstGeom>
          <a:noFill/>
        </p:spPr>
      </p:pic>
      <p:pic>
        <p:nvPicPr>
          <p:cNvPr id="1029" name="Picture 5" descr="C:\Users\Carmine\Desktop\foto proloco relazione finale 2015\11390033_10205705658738334_2243387666793704404_n.jpg"/>
          <p:cNvPicPr>
            <a:picLocks noChangeAspect="1" noChangeArrowheads="1"/>
          </p:cNvPicPr>
          <p:nvPr/>
        </p:nvPicPr>
        <p:blipFill>
          <a:blip r:embed="rId5" cstate="print"/>
          <a:srcRect/>
          <a:stretch>
            <a:fillRect/>
          </a:stretch>
        </p:blipFill>
        <p:spPr bwMode="auto">
          <a:xfrm>
            <a:off x="642918" y="5429256"/>
            <a:ext cx="1857388" cy="1214446"/>
          </a:xfrm>
          <a:prstGeom prst="rect">
            <a:avLst/>
          </a:prstGeom>
          <a:noFill/>
        </p:spPr>
      </p:pic>
      <p:pic>
        <p:nvPicPr>
          <p:cNvPr id="1030" name="Picture 6" descr="C:\Users\Carmine\Desktop\foto proloco relazione finale 2015\11699041_10205987245737833_1477985769685552805_o.jpg"/>
          <p:cNvPicPr>
            <a:picLocks noChangeAspect="1" noChangeArrowheads="1"/>
          </p:cNvPicPr>
          <p:nvPr/>
        </p:nvPicPr>
        <p:blipFill>
          <a:blip r:embed="rId6" cstate="print"/>
          <a:srcRect/>
          <a:stretch>
            <a:fillRect/>
          </a:stretch>
        </p:blipFill>
        <p:spPr bwMode="auto">
          <a:xfrm>
            <a:off x="642918" y="6858016"/>
            <a:ext cx="1857388" cy="1190308"/>
          </a:xfrm>
          <a:prstGeom prst="rect">
            <a:avLst/>
          </a:prstGeom>
          <a:noFill/>
        </p:spPr>
      </p:pic>
      <p:sp>
        <p:nvSpPr>
          <p:cNvPr id="10" name="Rettangolo 9"/>
          <p:cNvSpPr/>
          <p:nvPr/>
        </p:nvSpPr>
        <p:spPr>
          <a:xfrm>
            <a:off x="6286520" y="8429652"/>
            <a:ext cx="359394" cy="523220"/>
          </a:xfrm>
          <a:prstGeom prst="rect">
            <a:avLst/>
          </a:prstGeom>
          <a:noFill/>
        </p:spPr>
        <p:txBody>
          <a:bodyPr wrap="none" lIns="91440" tIns="45720" rIns="91440" bIns="45720">
            <a:spAutoFit/>
          </a:bodyPr>
          <a:lstStyle/>
          <a:p>
            <a:pPr algn="ctr"/>
            <a:r>
              <a:rPr lang="it-IT"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it-IT"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42" y="1142976"/>
            <a:ext cx="5915046" cy="592161"/>
          </a:xfrm>
          <a:solidFill>
            <a:schemeClr val="accent1"/>
          </a:solidFill>
        </p:spPr>
        <p:txBody>
          <a:bodyPr/>
          <a:lstStyle/>
          <a:p>
            <a:pPr algn="ctr"/>
            <a:r>
              <a:rPr lang="it-IT" b="1" dirty="0" smtClean="0">
                <a:solidFill>
                  <a:schemeClr val="bg1"/>
                </a:solidFill>
              </a:rPr>
              <a:t>Elenco 1 manifestazioni</a:t>
            </a:r>
            <a:endParaRPr lang="it-IT" b="1" dirty="0">
              <a:solidFill>
                <a:schemeClr val="bg1"/>
              </a:solidFill>
            </a:endParaRPr>
          </a:p>
        </p:txBody>
      </p:sp>
      <p:sp>
        <p:nvSpPr>
          <p:cNvPr id="4" name="Segnaposto contenuto 3"/>
          <p:cNvSpPr>
            <a:spLocks noGrp="1"/>
          </p:cNvSpPr>
          <p:nvPr>
            <p:ph sz="half" idx="1"/>
          </p:nvPr>
        </p:nvSpPr>
        <p:spPr>
          <a:xfrm>
            <a:off x="500042" y="2235200"/>
            <a:ext cx="6015059" cy="6480204"/>
          </a:xfrm>
        </p:spPr>
        <p:txBody>
          <a:bodyPr numCol="1">
            <a:normAutofit fontScale="70000" lnSpcReduction="20000"/>
          </a:bodyPr>
          <a:lstStyle/>
          <a:p>
            <a:pPr>
              <a:buNone/>
            </a:pPr>
            <a:r>
              <a:rPr lang="it-IT" sz="1600" b="1" dirty="0" smtClean="0">
                <a:latin typeface="Century Gothic" pitchFamily="34" charset="0"/>
              </a:rPr>
              <a:t>3^ Edizione “Carnevale a Brancaleone”</a:t>
            </a:r>
          </a:p>
          <a:p>
            <a:pPr>
              <a:buNone/>
            </a:pPr>
            <a:r>
              <a:rPr lang="it-IT" sz="1600" dirty="0" smtClean="0">
                <a:latin typeface="Century Gothic" pitchFamily="34" charset="0"/>
              </a:rPr>
              <a:t> Una dedicata ai bambini e ragazzi che si è tenuta in una delle principali piazze del centro “Piazza Municipio” luogo di incontro e di manifestazioni in ogni stagione. Durante la giornata grazie anche alla collaborazione con la Parrocchia di San Pietro Apostolo si è organizzato: Giochi gonfiabili per bambini, concorso </a:t>
            </a:r>
            <a:r>
              <a:rPr lang="it-IT" sz="1600" i="1" dirty="0" smtClean="0">
                <a:latin typeface="Century Gothic" pitchFamily="34" charset="0"/>
              </a:rPr>
              <a:t>“Tu che maschera Sei</a:t>
            </a:r>
            <a:r>
              <a:rPr lang="it-IT" sz="1600" dirty="0" smtClean="0">
                <a:latin typeface="Century Gothic" pitchFamily="34" charset="0"/>
              </a:rPr>
              <a:t>” </a:t>
            </a:r>
            <a:r>
              <a:rPr lang="it-IT" sz="1600" i="1" dirty="0" smtClean="0">
                <a:latin typeface="Century Gothic" pitchFamily="34" charset="0"/>
              </a:rPr>
              <a:t>(1^ Edizione),</a:t>
            </a:r>
            <a:r>
              <a:rPr lang="it-IT" sz="1600" dirty="0" smtClean="0">
                <a:latin typeface="Century Gothic" pitchFamily="34" charset="0"/>
              </a:rPr>
              <a:t> attività ludico-ricreative, canti e balli, giochi antichi, Degustazioni dolci tipici, con il gruppo parrocchiale e animatori che assieme ha realizzato una sagra delle Zeppole per l’occasione. Un esempio proficuo di collaborazione e unione, che ha animato una giornata all’insegna del divertimento e del diritto all’infanzia.</a:t>
            </a:r>
          </a:p>
          <a:p>
            <a:pPr>
              <a:buNone/>
            </a:pPr>
            <a:r>
              <a:rPr lang="it-IT" sz="1600" dirty="0" smtClean="0">
                <a:latin typeface="Century Gothic" pitchFamily="34" charset="0"/>
              </a:rPr>
              <a:t>       </a:t>
            </a:r>
          </a:p>
          <a:p>
            <a:pPr>
              <a:buNone/>
            </a:pPr>
            <a:r>
              <a:rPr lang="it-IT" sz="1600" dirty="0" smtClean="0">
                <a:latin typeface="Century Gothic" pitchFamily="34" charset="0"/>
              </a:rPr>
              <a:t> </a:t>
            </a:r>
            <a:r>
              <a:rPr lang="it-IT" sz="1600" b="1" dirty="0" smtClean="0">
                <a:latin typeface="Century Gothic" pitchFamily="34" charset="0"/>
              </a:rPr>
              <a:t>2^ Edizione “Giornate dello Sport”</a:t>
            </a:r>
          </a:p>
          <a:p>
            <a:pPr>
              <a:buNone/>
            </a:pPr>
            <a:r>
              <a:rPr lang="it-IT" sz="1600" dirty="0" smtClean="0">
                <a:latin typeface="Century Gothic" pitchFamily="34" charset="0"/>
              </a:rPr>
              <a:t>La seconda edizione quest’anno realizzata senza alcun finanziamento pubblico, ha visto una nove giorni di attività e discipline nella nostra cittadina, sono state infatti coinvolte tutte le realtà sportive del nostro comune e dei paesi limitrofi. </a:t>
            </a:r>
            <a:r>
              <a:rPr lang="it-IT" sz="1600" i="1" dirty="0" smtClean="0">
                <a:latin typeface="Century Gothic" pitchFamily="34" charset="0"/>
              </a:rPr>
              <a:t>Calcio, Calcetto a 5, Palestra Fitness,Tiro con l’Arco, </a:t>
            </a:r>
            <a:r>
              <a:rPr lang="it-IT" sz="1600" i="1" dirty="0" err="1" smtClean="0">
                <a:latin typeface="Century Gothic" pitchFamily="34" charset="0"/>
              </a:rPr>
              <a:t>Softair</a:t>
            </a:r>
            <a:r>
              <a:rPr lang="it-IT" sz="1600" i="1" dirty="0" smtClean="0">
                <a:latin typeface="Century Gothic" pitchFamily="34" charset="0"/>
              </a:rPr>
              <a:t>, giochi antichi, Bioenergetica,Trekking e </a:t>
            </a:r>
            <a:r>
              <a:rPr lang="it-IT" sz="1600" i="1" dirty="0" err="1" smtClean="0">
                <a:latin typeface="Century Gothic" pitchFamily="34" charset="0"/>
              </a:rPr>
              <a:t>Capoeira</a:t>
            </a:r>
            <a:r>
              <a:rPr lang="it-IT" sz="1600" i="1" dirty="0" smtClean="0">
                <a:latin typeface="Century Gothic" pitchFamily="34" charset="0"/>
              </a:rPr>
              <a:t>,</a:t>
            </a:r>
            <a:r>
              <a:rPr lang="it-IT" sz="1600" dirty="0" smtClean="0">
                <a:latin typeface="Century Gothic" pitchFamily="34" charset="0"/>
              </a:rPr>
              <a:t> sono stati offerti alla cittadinanza ed ai turisti presenti (gratuitamente) come momenti di aggregazione sociale e condivisione di interessi ed hobby.</a:t>
            </a:r>
          </a:p>
          <a:p>
            <a:pPr>
              <a:buNone/>
            </a:pPr>
            <a:endParaRPr lang="it-IT" sz="1600" dirty="0" smtClean="0">
              <a:latin typeface="Century Gothic" pitchFamily="34" charset="0"/>
            </a:endParaRPr>
          </a:p>
          <a:p>
            <a:pPr>
              <a:buNone/>
            </a:pPr>
            <a:r>
              <a:rPr lang="it-IT" sz="1600" b="1" dirty="0" smtClean="0">
                <a:latin typeface="Century Gothic" pitchFamily="34" charset="0"/>
              </a:rPr>
              <a:t>PRESETAZIONE LIBRI, E CONVEGNI</a:t>
            </a:r>
          </a:p>
          <a:p>
            <a:pPr>
              <a:buNone/>
            </a:pPr>
            <a:r>
              <a:rPr lang="it-IT" sz="1600" dirty="0" smtClean="0">
                <a:latin typeface="Century Gothic" pitchFamily="34" charset="0"/>
              </a:rPr>
              <a:t>La nostra Associazione sensibile e protesa al rilancio culturale ha sempre dato ampio spazio agli autori che hanno via via nel tempo manifestato l’interesse di presentare le proprie opere nella nostra cittadina, in particolare sono gli autori locali che per noi rappresentano un motivo di orgoglio, a loro infatti è stata data l’opportunità di servirsi della nostra esperienza maturata nel tempo per presentare le proprie opere letterarie.  Un motivo anche per far conoscere la Biblioteca Comunale sita in centro città che rappresenta un polo culturale molto importante. Anche Convegni, Incontri e dibattiti sono stati patrocinati, ospitati e organizzati durante l’anno trascorso, con un ottimo riscontro da parte dei media locali e del pubblico.</a:t>
            </a:r>
          </a:p>
          <a:p>
            <a:pPr>
              <a:buNone/>
            </a:pPr>
            <a:endParaRPr lang="it-IT" sz="1600" dirty="0" smtClean="0">
              <a:latin typeface="Century Gothic" pitchFamily="34" charset="0"/>
            </a:endParaRPr>
          </a:p>
          <a:p>
            <a:pPr>
              <a:buNone/>
            </a:pPr>
            <a:r>
              <a:rPr lang="it-IT" sz="1600" b="1" dirty="0" smtClean="0">
                <a:latin typeface="Century Gothic" pitchFamily="34" charset="0"/>
              </a:rPr>
              <a:t>ESCURSIONI E VISITE GUIDATE: </a:t>
            </a:r>
          </a:p>
          <a:p>
            <a:pPr>
              <a:buNone/>
            </a:pPr>
            <a:r>
              <a:rPr lang="it-IT" sz="1600" dirty="0" smtClean="0">
                <a:latin typeface="Century Gothic" pitchFamily="34" charset="0"/>
              </a:rPr>
              <a:t>Durante l’estate abbiamo anche organizzato alcune giornate culturali come per le visite guidate al borgo antico di Brancaleone </a:t>
            </a:r>
            <a:r>
              <a:rPr lang="it-IT" sz="1600" dirty="0" err="1" smtClean="0">
                <a:latin typeface="Century Gothic" pitchFamily="34" charset="0"/>
              </a:rPr>
              <a:t>Vetus</a:t>
            </a:r>
            <a:r>
              <a:rPr lang="it-IT" sz="1600" dirty="0" smtClean="0">
                <a:latin typeface="Century Gothic" pitchFamily="34" charset="0"/>
              </a:rPr>
              <a:t>, che hanno registrato un successo senza precedenti  grazie all’intensa promozione del nostro patrimonio storico e naturalistico maturata nel tempo e fatta conoscere con ogni mezzo. Particolare attenzione abbiamo rivolto al Borgo antico di Brancaleone, alle sue bellezze paesaggistiche e storiche di questo luogo, che ha visto l’interesse di Turisti e vacanzieri di tutto il comprensorio Reggino con particolare riferimento anche a gruppi di giovani di provenienza internazionale, i quali hanno potuto ammirare i tesori del borgo mediante le nostre guide. Ottimo riscontro di presenze perlopiù dei vacanzieri presenti nella nostra cittadina, ma anche gruppi organizzati provenienti dai paesi limitrofi.</a:t>
            </a:r>
          </a:p>
          <a:p>
            <a:pPr>
              <a:buNone/>
            </a:pPr>
            <a:endParaRPr lang="it-IT" sz="1200" dirty="0" smtClean="0">
              <a:latin typeface="Century Gothic" pitchFamily="34" charset="0"/>
            </a:endParaRPr>
          </a:p>
          <a:p>
            <a:endParaRPr lang="it-IT" sz="1200" dirty="0">
              <a:latin typeface="Century Gothic" pitchFamily="34" charset="0"/>
            </a:endParaRPr>
          </a:p>
        </p:txBody>
      </p:sp>
      <p:pic>
        <p:nvPicPr>
          <p:cNvPr id="5" name="Picture 2" descr="C:\Users\Carmine\Desktop\logo 1.png"/>
          <p:cNvPicPr>
            <a:picLocks noChangeAspect="1" noChangeArrowheads="1"/>
          </p:cNvPicPr>
          <p:nvPr/>
        </p:nvPicPr>
        <p:blipFill>
          <a:blip r:embed="rId2" cstate="print"/>
          <a:srcRect/>
          <a:stretch>
            <a:fillRect/>
          </a:stretch>
        </p:blipFill>
        <p:spPr bwMode="auto">
          <a:xfrm>
            <a:off x="4714884" y="142844"/>
            <a:ext cx="560382" cy="539358"/>
          </a:xfrm>
          <a:prstGeom prst="rect">
            <a:avLst/>
          </a:prstGeom>
          <a:noFill/>
        </p:spPr>
      </p:pic>
      <p:sp>
        <p:nvSpPr>
          <p:cNvPr id="6" name="Rettangolo 5"/>
          <p:cNvSpPr/>
          <p:nvPr/>
        </p:nvSpPr>
        <p:spPr>
          <a:xfrm>
            <a:off x="6286520" y="8429652"/>
            <a:ext cx="357582" cy="523220"/>
          </a:xfrm>
          <a:prstGeom prst="rect">
            <a:avLst/>
          </a:prstGeom>
          <a:noFill/>
        </p:spPr>
        <p:txBody>
          <a:bodyPr wrap="square" lIns="91440" tIns="45720" rIns="91440" bIns="45720">
            <a:spAutoFit/>
          </a:bodyPr>
          <a:lstStyle/>
          <a:p>
            <a:pPr algn="ctr"/>
            <a:r>
              <a:rPr lang="it-IT"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it-IT"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8" y="1071538"/>
            <a:ext cx="5715040" cy="642942"/>
          </a:xfrm>
          <a:solidFill>
            <a:schemeClr val="accent1"/>
          </a:solidFill>
        </p:spPr>
        <p:txBody>
          <a:bodyPr/>
          <a:lstStyle/>
          <a:p>
            <a:pPr algn="ctr"/>
            <a:r>
              <a:rPr lang="it-IT" b="1" dirty="0" smtClean="0">
                <a:solidFill>
                  <a:schemeClr val="bg1"/>
                </a:solidFill>
              </a:rPr>
              <a:t>Elenco 2 manifestazioni</a:t>
            </a:r>
            <a:endParaRPr lang="it-IT" dirty="0"/>
          </a:p>
        </p:txBody>
      </p:sp>
      <p:sp>
        <p:nvSpPr>
          <p:cNvPr id="4" name="Segnaposto contenuto 3"/>
          <p:cNvSpPr>
            <a:spLocks noGrp="1"/>
          </p:cNvSpPr>
          <p:nvPr>
            <p:ph sz="half" idx="1"/>
          </p:nvPr>
        </p:nvSpPr>
        <p:spPr>
          <a:xfrm>
            <a:off x="500043" y="1857356"/>
            <a:ext cx="6015058" cy="6473844"/>
          </a:xfrm>
        </p:spPr>
        <p:txBody>
          <a:bodyPr>
            <a:noAutofit/>
          </a:bodyPr>
          <a:lstStyle/>
          <a:p>
            <a:pPr>
              <a:buNone/>
            </a:pPr>
            <a:r>
              <a:rPr lang="it-IT" sz="1100" b="1" dirty="0" smtClean="0">
                <a:latin typeface="Century Gothic" pitchFamily="34" charset="0"/>
              </a:rPr>
              <a:t>Progetto </a:t>
            </a:r>
            <a:r>
              <a:rPr lang="it-IT" sz="1100" b="1" dirty="0" err="1" smtClean="0">
                <a:latin typeface="Century Gothic" pitchFamily="34" charset="0"/>
              </a:rPr>
              <a:t>Kalabria</a:t>
            </a:r>
            <a:r>
              <a:rPr lang="it-IT" sz="1100" b="1" dirty="0" smtClean="0">
                <a:latin typeface="Century Gothic" pitchFamily="34" charset="0"/>
              </a:rPr>
              <a:t> Experience Tour 2015</a:t>
            </a:r>
          </a:p>
          <a:p>
            <a:pPr>
              <a:buNone/>
            </a:pPr>
            <a:r>
              <a:rPr lang="it-IT" sz="1100" dirty="0" smtClean="0">
                <a:latin typeface="Century Gothic" pitchFamily="34" charset="0"/>
              </a:rPr>
              <a:t>Un ricco palinsesto di escursioni e visite guidate tra i luoghi più belli della nostra Provincia, da scoprire e conoscere. Avventura e aggregazione sociale, che ci ha permesso di concepire questo programma ricco anch’esso di momenti di condivisione, rispetto dell’ambiente, esperienza e condivisione del cibo. Questa è la filosofia con cui abbiamo inteso portare avanti per queste 14 date del tour, che hanno visto protagonisti luoghi poco conosciuti, ma anche personaggi, come l’arte della musica classica fatta approdare nei luoghi come: Brancaleone </a:t>
            </a:r>
            <a:r>
              <a:rPr lang="it-IT" sz="1100" dirty="0" err="1" smtClean="0">
                <a:latin typeface="Century Gothic" pitchFamily="34" charset="0"/>
              </a:rPr>
              <a:t>Vetus</a:t>
            </a:r>
            <a:r>
              <a:rPr lang="it-IT" sz="1100" dirty="0" smtClean="0">
                <a:latin typeface="Century Gothic" pitchFamily="34" charset="0"/>
              </a:rPr>
              <a:t>, Calanchi di </a:t>
            </a:r>
            <a:r>
              <a:rPr lang="it-IT" sz="1100" dirty="0" err="1" smtClean="0">
                <a:latin typeface="Century Gothic" pitchFamily="34" charset="0"/>
              </a:rPr>
              <a:t>Palizzi</a:t>
            </a:r>
            <a:r>
              <a:rPr lang="it-IT" sz="1100" dirty="0" smtClean="0">
                <a:latin typeface="Century Gothic" pitchFamily="34" charset="0"/>
              </a:rPr>
              <a:t>, Pietra Cappa. Un progetto che si è avvalso di molti scambi culturali con le Pro-Loco del territorio e Club, rafforzando anche il modo di creare rete fra le Associazioni e realtà presenti in tutto il territorio Calabrese. Il progetto da Febbraio a Luglio ha avuto modo di ricevere numerosi  riconoscimenti da parte di Enti, Comuni e Ministeri collezionando numerosi successi a livello di partecipazione, richiamando anche una discreta presenza di utenti che hanno anticipato le proprie vacanze nei periodi primaverili ed Autunnali. Il progetto è si è rivolto anche alle guide del Parco Nazionale con il coinvolgimento di soggetti accreditati e guide turistiche, non </a:t>
            </a:r>
            <a:r>
              <a:rPr lang="it-IT" sz="1100" dirty="0" err="1" smtClean="0">
                <a:latin typeface="Century Gothic" pitchFamily="34" charset="0"/>
              </a:rPr>
              <a:t>chè</a:t>
            </a:r>
            <a:r>
              <a:rPr lang="it-IT" sz="1100" dirty="0" smtClean="0">
                <a:latin typeface="Century Gothic" pitchFamily="34" charset="0"/>
              </a:rPr>
              <a:t> di esperti Archeologi. Il Tour ha poi continuato il suo viaggio nel suo secondo </a:t>
            </a:r>
            <a:r>
              <a:rPr lang="it-IT" sz="1100" dirty="0" err="1" smtClean="0">
                <a:latin typeface="Century Gothic" pitchFamily="34" charset="0"/>
              </a:rPr>
              <a:t>step</a:t>
            </a:r>
            <a:r>
              <a:rPr lang="it-IT" sz="1100" dirty="0" smtClean="0">
                <a:latin typeface="Century Gothic" pitchFamily="34" charset="0"/>
              </a:rPr>
              <a:t>:  Autunno/Inverno 2015, che ha consegnato un bagaglio finale fatto di: immagini, video-spot e recensioni diffuse sul web, che hanno creato un certo interesse  del pubblico di tutto il mondo. Si è poi deciso di continuare anche il prossimo anno, con un programma ancora più ricco, fatto di trekking e sperimentazione su campo. Il progetto vuole altresì consegnare ai frequentatori più assidui, un attestato finale che li responsabilizzerà l’individuo nominandolo: </a:t>
            </a:r>
            <a:r>
              <a:rPr lang="it-IT" sz="1100" i="1" dirty="0" smtClean="0">
                <a:latin typeface="Century Gothic" pitchFamily="34" charset="0"/>
              </a:rPr>
              <a:t>CUSTODE DELLA NATURA DELLA CULTURA E DEI LUOGHI DELLA PROVINCIA </a:t>
            </a:r>
            <a:r>
              <a:rPr lang="it-IT" sz="1100" i="1" dirty="0" err="1" smtClean="0">
                <a:latin typeface="Century Gothic" pitchFamily="34" charset="0"/>
              </a:rPr>
              <a:t>DI</a:t>
            </a:r>
            <a:r>
              <a:rPr lang="it-IT" sz="1100" i="1" dirty="0" smtClean="0">
                <a:latin typeface="Century Gothic" pitchFamily="34" charset="0"/>
              </a:rPr>
              <a:t> REGGIO CALABRIA</a:t>
            </a:r>
            <a:r>
              <a:rPr lang="it-IT" sz="1100" dirty="0" smtClean="0">
                <a:latin typeface="Century Gothic" pitchFamily="34" charset="0"/>
              </a:rPr>
              <a:t>. </a:t>
            </a:r>
          </a:p>
          <a:p>
            <a:pPr>
              <a:buNone/>
            </a:pPr>
            <a:endParaRPr lang="it-IT" sz="1100" dirty="0" smtClean="0">
              <a:latin typeface="Century Gothic" pitchFamily="34" charset="0"/>
            </a:endParaRPr>
          </a:p>
          <a:p>
            <a:pPr>
              <a:buNone/>
            </a:pPr>
            <a:r>
              <a:rPr lang="it-IT" sz="1100" b="1" dirty="0" smtClean="0">
                <a:latin typeface="Century Gothic" pitchFamily="34" charset="0"/>
              </a:rPr>
              <a:t>SERVIZI TURISTICI:</a:t>
            </a:r>
          </a:p>
          <a:p>
            <a:pPr>
              <a:buNone/>
            </a:pPr>
            <a:r>
              <a:rPr lang="it-IT" sz="1100" dirty="0" smtClean="0">
                <a:latin typeface="Century Gothic" pitchFamily="34" charset="0"/>
              </a:rPr>
              <a:t>Grazie alla diffusione del patrimonio </a:t>
            </a:r>
            <a:r>
              <a:rPr lang="it-IT" sz="1100" dirty="0" err="1" smtClean="0">
                <a:latin typeface="Century Gothic" pitchFamily="34" charset="0"/>
              </a:rPr>
              <a:t>storico-culturale-</a:t>
            </a:r>
            <a:r>
              <a:rPr lang="it-IT" sz="1100" dirty="0" smtClean="0">
                <a:latin typeface="Century Gothic" pitchFamily="34" charset="0"/>
              </a:rPr>
              <a:t> archeologico del territorio mediante le nostre piattaforme internet, quest’anno abbiamo inteso rafforzare e rendere efficienti i nostri servizi al turista, creando presupposti per gli affittacamere e case vacanza del nostro comune di inserzioni gratuite sul nostro sito istituzionale che ci ha visti impegnati nello svolgere servizi di assistenza turistica e logistica. Agenzie e Tour </a:t>
            </a:r>
            <a:r>
              <a:rPr lang="it-IT" sz="1100" dirty="0" err="1" smtClean="0">
                <a:latin typeface="Century Gothic" pitchFamily="34" charset="0"/>
              </a:rPr>
              <a:t>Operator</a:t>
            </a:r>
            <a:r>
              <a:rPr lang="it-IT" sz="1100" dirty="0" smtClean="0">
                <a:latin typeface="Century Gothic" pitchFamily="34" charset="0"/>
              </a:rPr>
              <a:t> si sono più volte interfacciate con noi, segno evidente che la nostra Associazione viene ormai vista al di fuori del nostro territorio come un punto di riferimento essenziale. </a:t>
            </a:r>
          </a:p>
          <a:p>
            <a:endParaRPr lang="it-IT" sz="1100" dirty="0">
              <a:latin typeface="Century Gothic" pitchFamily="34" charset="0"/>
            </a:endParaRPr>
          </a:p>
        </p:txBody>
      </p:sp>
      <p:pic>
        <p:nvPicPr>
          <p:cNvPr id="5" name="Picture 2" descr="C:\Users\Carmine\Desktop\logo 1.png"/>
          <p:cNvPicPr>
            <a:picLocks noChangeAspect="1" noChangeArrowheads="1"/>
          </p:cNvPicPr>
          <p:nvPr/>
        </p:nvPicPr>
        <p:blipFill>
          <a:blip r:embed="rId2" cstate="print"/>
          <a:srcRect/>
          <a:stretch>
            <a:fillRect/>
          </a:stretch>
        </p:blipFill>
        <p:spPr bwMode="auto">
          <a:xfrm>
            <a:off x="4714884" y="142844"/>
            <a:ext cx="560382" cy="539358"/>
          </a:xfrm>
          <a:prstGeom prst="rect">
            <a:avLst/>
          </a:prstGeom>
          <a:noFill/>
        </p:spPr>
      </p:pic>
      <p:sp>
        <p:nvSpPr>
          <p:cNvPr id="6" name="Rettangolo 5"/>
          <p:cNvSpPr/>
          <p:nvPr/>
        </p:nvSpPr>
        <p:spPr>
          <a:xfrm>
            <a:off x="6357958" y="8501090"/>
            <a:ext cx="404069" cy="523220"/>
          </a:xfrm>
          <a:prstGeom prst="rect">
            <a:avLst/>
          </a:prstGeom>
          <a:noFill/>
        </p:spPr>
        <p:txBody>
          <a:bodyPr wrap="square" lIns="91440" tIns="45720" rIns="91440" bIns="45720">
            <a:spAutoFit/>
          </a:bodyPr>
          <a:lstStyle/>
          <a:p>
            <a:pPr algn="ctr"/>
            <a:r>
              <a:rPr lang="it-IT"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it-IT"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1"/>
          </p:nvPr>
        </p:nvSpPr>
        <p:spPr>
          <a:xfrm>
            <a:off x="500042" y="2071670"/>
            <a:ext cx="6015058" cy="6188092"/>
          </a:xfrm>
        </p:spPr>
        <p:txBody>
          <a:bodyPr>
            <a:noAutofit/>
          </a:bodyPr>
          <a:lstStyle/>
          <a:p>
            <a:pPr>
              <a:buNone/>
            </a:pPr>
            <a:r>
              <a:rPr lang="it-IT" sz="1100" b="1" dirty="0" smtClean="0">
                <a:latin typeface="Century Gothic" pitchFamily="34" charset="0"/>
              </a:rPr>
              <a:t>PROGRAMMA: “</a:t>
            </a:r>
            <a:r>
              <a:rPr lang="it-IT" sz="1100" b="1" dirty="0" err="1" smtClean="0">
                <a:latin typeface="Century Gothic" pitchFamily="34" charset="0"/>
              </a:rPr>
              <a:t>E…STATE</a:t>
            </a:r>
            <a:r>
              <a:rPr lang="it-IT" sz="1100" b="1" dirty="0" smtClean="0">
                <a:latin typeface="Century Gothic" pitchFamily="34" charset="0"/>
              </a:rPr>
              <a:t> A BRANCALEONE” </a:t>
            </a:r>
            <a:endParaRPr lang="it-IT" sz="1100" dirty="0" smtClean="0">
              <a:latin typeface="Century Gothic" pitchFamily="34" charset="0"/>
            </a:endParaRPr>
          </a:p>
          <a:p>
            <a:pPr>
              <a:buNone/>
            </a:pPr>
            <a:endParaRPr lang="it-IT" sz="1100" dirty="0" smtClean="0">
              <a:latin typeface="Century Gothic" pitchFamily="34" charset="0"/>
            </a:endParaRPr>
          </a:p>
          <a:p>
            <a:pPr lvl="0">
              <a:buNone/>
            </a:pPr>
            <a:r>
              <a:rPr lang="it-IT" sz="1100" b="1" dirty="0" smtClean="0">
                <a:latin typeface="Century Gothic" pitchFamily="34" charset="0"/>
              </a:rPr>
              <a:t>Sagre ed Eventi:</a:t>
            </a:r>
            <a:endParaRPr lang="it-IT" sz="1100" dirty="0" smtClean="0">
              <a:latin typeface="Century Gothic" pitchFamily="34" charset="0"/>
            </a:endParaRPr>
          </a:p>
          <a:p>
            <a:pPr marL="273050" indent="-3175">
              <a:buNone/>
            </a:pPr>
            <a:r>
              <a:rPr lang="it-IT" sz="1100" dirty="0" smtClean="0">
                <a:latin typeface="Century Gothic" pitchFamily="34" charset="0"/>
              </a:rPr>
              <a:t>L’estate è stata inaugurata con l’iniziativa M’illumino d’Immenso tenutasi il 31 Luglio presso il Borgo antico di Brancaleone, che per la seconda volta si è illuminato di colori e luci in un atmosfera surreale dovuta agli effetti luminosi creati sulle rocce e sui ruderi del Borgo in rovina, serata che ha visto la partecipazione dei vacanzieri che hanno raggiunto con le navette il borgo, all’interno la Sagra delle Zeppole, mostra dell’artigianato locale e la partecipazione di un gruppo </a:t>
            </a:r>
            <a:r>
              <a:rPr lang="it-IT" sz="1100" dirty="0" err="1" smtClean="0">
                <a:latin typeface="Century Gothic" pitchFamily="34" charset="0"/>
              </a:rPr>
              <a:t>etno-pop</a:t>
            </a:r>
            <a:r>
              <a:rPr lang="it-IT" sz="1100" dirty="0" smtClean="0">
                <a:latin typeface="Century Gothic" pitchFamily="34" charset="0"/>
              </a:rPr>
              <a:t> che ha animato di suoni e balli la serata, con un ottimo riscontro di presenze e interesse mediatico diffusosi grazie alla singolare iniziativa.</a:t>
            </a:r>
          </a:p>
          <a:p>
            <a:pPr>
              <a:buNone/>
            </a:pPr>
            <a:r>
              <a:rPr lang="it-IT" sz="1100" b="1" dirty="0" smtClean="0">
                <a:latin typeface="Century Gothic" pitchFamily="34" charset="0"/>
              </a:rPr>
              <a:t> Mostre :</a:t>
            </a:r>
            <a:endParaRPr lang="it-IT" sz="1100" dirty="0" smtClean="0">
              <a:latin typeface="Century Gothic" pitchFamily="34" charset="0"/>
            </a:endParaRPr>
          </a:p>
          <a:p>
            <a:pPr marL="273050" indent="-3175">
              <a:buNone/>
            </a:pPr>
            <a:r>
              <a:rPr lang="it-IT" sz="1100" dirty="0" smtClean="0">
                <a:latin typeface="Century Gothic" pitchFamily="34" charset="0"/>
              </a:rPr>
              <a:t>Nell’estate </a:t>
            </a:r>
            <a:r>
              <a:rPr lang="it-IT" sz="1100" dirty="0" err="1" smtClean="0">
                <a:latin typeface="Century Gothic" pitchFamily="34" charset="0"/>
              </a:rPr>
              <a:t>Brancaleonese</a:t>
            </a:r>
            <a:r>
              <a:rPr lang="it-IT" sz="1100" dirty="0" smtClean="0">
                <a:latin typeface="Century Gothic" pitchFamily="34" charset="0"/>
              </a:rPr>
              <a:t> abbiamo anche avuto il modo di ospitare una mostra d’arte di Teresa </a:t>
            </a:r>
            <a:r>
              <a:rPr lang="it-IT" sz="1100" dirty="0" err="1" smtClean="0">
                <a:latin typeface="Century Gothic" pitchFamily="34" charset="0"/>
              </a:rPr>
              <a:t>Gandini</a:t>
            </a:r>
            <a:r>
              <a:rPr lang="it-IT" sz="1100" dirty="0" smtClean="0">
                <a:latin typeface="Century Gothic" pitchFamily="34" charset="0"/>
              </a:rPr>
              <a:t> e nella Biblioteca Cesare Pavese, sede ormai di eventi culturali della nostra Cittadina. Due artisti locali che hanno esposto oltre 50 opere di grande pregio.</a:t>
            </a:r>
          </a:p>
          <a:p>
            <a:pPr>
              <a:buNone/>
            </a:pPr>
            <a:endParaRPr lang="it-IT" sz="1100" b="1" dirty="0" smtClean="0">
              <a:latin typeface="Century Gothic" pitchFamily="34" charset="0"/>
            </a:endParaRPr>
          </a:p>
          <a:p>
            <a:pPr>
              <a:buNone/>
            </a:pPr>
            <a:r>
              <a:rPr lang="it-IT" sz="1100" b="1" dirty="0" smtClean="0">
                <a:latin typeface="Century Gothic" pitchFamily="34" charset="0"/>
              </a:rPr>
              <a:t>SPETTACOLO E INTRATTENIMENTO:</a:t>
            </a:r>
          </a:p>
          <a:p>
            <a:pPr>
              <a:buNone/>
            </a:pPr>
            <a:endParaRPr lang="it-IT" sz="1100" dirty="0" smtClean="0">
              <a:latin typeface="Century Gothic" pitchFamily="34" charset="0"/>
            </a:endParaRPr>
          </a:p>
          <a:p>
            <a:pPr>
              <a:buNone/>
            </a:pPr>
            <a:r>
              <a:rPr lang="it-IT" sz="1100" b="1" i="1" dirty="0" smtClean="0">
                <a:latin typeface="Century Gothic" pitchFamily="34" charset="0"/>
              </a:rPr>
              <a:t>- Moda E’</a:t>
            </a:r>
            <a:r>
              <a:rPr lang="it-IT" sz="1100" b="1" i="1" dirty="0" err="1" smtClean="0">
                <a:latin typeface="Century Gothic" pitchFamily="34" charset="0"/>
              </a:rPr>
              <a:t>…State</a:t>
            </a:r>
            <a:r>
              <a:rPr lang="it-IT" sz="1100" b="1" i="1" dirty="0" smtClean="0">
                <a:latin typeface="Century Gothic" pitchFamily="34" charset="0"/>
              </a:rPr>
              <a:t> 2015:</a:t>
            </a:r>
            <a:r>
              <a:rPr lang="it-IT" sz="1100" i="1" dirty="0" smtClean="0">
                <a:latin typeface="Century Gothic" pitchFamily="34" charset="0"/>
              </a:rPr>
              <a:t>  </a:t>
            </a:r>
          </a:p>
          <a:p>
            <a:pPr lvl="0">
              <a:buNone/>
            </a:pPr>
            <a:r>
              <a:rPr lang="it-IT" sz="1100" dirty="0" smtClean="0">
                <a:latin typeface="Century Gothic" pitchFamily="34" charset="0"/>
              </a:rPr>
              <a:t>        Evento che ha registrato un notevole successo sia anche inteso per le attività commerciali di abbigliamento e accessori per una ricca passerella fatta di </a:t>
            </a:r>
            <a:r>
              <a:rPr lang="it-IT" sz="1100" dirty="0" err="1" smtClean="0">
                <a:latin typeface="Century Gothic" pitchFamily="34" charset="0"/>
              </a:rPr>
              <a:t>Moda-spettacolo-canto-cultura</a:t>
            </a:r>
            <a:r>
              <a:rPr lang="it-IT" sz="1100" dirty="0" smtClean="0">
                <a:latin typeface="Century Gothic" pitchFamily="34" charset="0"/>
              </a:rPr>
              <a:t> e intrattenimento.</a:t>
            </a:r>
          </a:p>
          <a:p>
            <a:pPr>
              <a:buNone/>
            </a:pPr>
            <a:r>
              <a:rPr lang="it-IT" sz="1100" b="1" i="1" dirty="0" smtClean="0">
                <a:latin typeface="Century Gothic" pitchFamily="34" charset="0"/>
              </a:rPr>
              <a:t>- Notte Magica: </a:t>
            </a:r>
          </a:p>
          <a:p>
            <a:pPr lvl="0">
              <a:buNone/>
            </a:pPr>
            <a:r>
              <a:rPr lang="it-IT" sz="1100" dirty="0" smtClean="0">
                <a:latin typeface="Century Gothic" pitchFamily="34" charset="0"/>
              </a:rPr>
              <a:t>        Spettacolo di </a:t>
            </a:r>
            <a:r>
              <a:rPr lang="it-IT" sz="1100" dirty="0" err="1" smtClean="0">
                <a:latin typeface="Century Gothic" pitchFamily="34" charset="0"/>
              </a:rPr>
              <a:t>Focoleria</a:t>
            </a:r>
            <a:r>
              <a:rPr lang="it-IT" sz="1100" dirty="0" smtClean="0">
                <a:latin typeface="Century Gothic" pitchFamily="34" charset="0"/>
              </a:rPr>
              <a:t> che si è svolta presso il lungomare di Brancaleone ed ha visto l’esibizione di una compagnia di </a:t>
            </a:r>
            <a:r>
              <a:rPr lang="it-IT" sz="1100" dirty="0" err="1" smtClean="0">
                <a:latin typeface="Century Gothic" pitchFamily="34" charset="0"/>
              </a:rPr>
              <a:t>focolieri</a:t>
            </a:r>
            <a:r>
              <a:rPr lang="it-IT" sz="1100" dirty="0" smtClean="0">
                <a:latin typeface="Century Gothic" pitchFamily="34" charset="0"/>
              </a:rPr>
              <a:t> che ha tenuto uno spettacolo memorabile sotto lo sguardo felice dei bambini e divertito da parte degli adulti.</a:t>
            </a:r>
          </a:p>
          <a:p>
            <a:pPr>
              <a:buNone/>
            </a:pPr>
            <a:endParaRPr lang="it-IT" sz="1100" dirty="0" smtClean="0">
              <a:latin typeface="Century Gothic" pitchFamily="34" charset="0"/>
            </a:endParaRPr>
          </a:p>
        </p:txBody>
      </p:sp>
      <p:sp>
        <p:nvSpPr>
          <p:cNvPr id="5" name="Titolo 1"/>
          <p:cNvSpPr>
            <a:spLocks noGrp="1"/>
          </p:cNvSpPr>
          <p:nvPr>
            <p:ph type="title"/>
          </p:nvPr>
        </p:nvSpPr>
        <p:spPr>
          <a:xfrm>
            <a:off x="500042" y="1285852"/>
            <a:ext cx="5986484" cy="592161"/>
          </a:xfrm>
          <a:solidFill>
            <a:schemeClr val="accent1"/>
          </a:solidFill>
        </p:spPr>
        <p:txBody>
          <a:bodyPr/>
          <a:lstStyle/>
          <a:p>
            <a:pPr algn="ctr"/>
            <a:r>
              <a:rPr lang="it-IT" b="1" dirty="0" smtClean="0">
                <a:solidFill>
                  <a:schemeClr val="bg1"/>
                </a:solidFill>
              </a:rPr>
              <a:t>Elenco 3 manifestazioni</a:t>
            </a:r>
            <a:endParaRPr lang="it-IT" dirty="0"/>
          </a:p>
        </p:txBody>
      </p:sp>
      <p:pic>
        <p:nvPicPr>
          <p:cNvPr id="6" name="Picture 2" descr="C:\Users\Carmine\Desktop\logo 1.png"/>
          <p:cNvPicPr>
            <a:picLocks noChangeAspect="1" noChangeArrowheads="1"/>
          </p:cNvPicPr>
          <p:nvPr/>
        </p:nvPicPr>
        <p:blipFill>
          <a:blip r:embed="rId2" cstate="print"/>
          <a:srcRect/>
          <a:stretch>
            <a:fillRect/>
          </a:stretch>
        </p:blipFill>
        <p:spPr bwMode="auto">
          <a:xfrm>
            <a:off x="4714884" y="142844"/>
            <a:ext cx="560382" cy="539358"/>
          </a:xfrm>
          <a:prstGeom prst="rect">
            <a:avLst/>
          </a:prstGeom>
          <a:noFill/>
        </p:spPr>
      </p:pic>
      <p:sp>
        <p:nvSpPr>
          <p:cNvPr id="7" name="Rettangolo 6"/>
          <p:cNvSpPr/>
          <p:nvPr/>
        </p:nvSpPr>
        <p:spPr>
          <a:xfrm>
            <a:off x="6215082" y="8215338"/>
            <a:ext cx="352982" cy="523220"/>
          </a:xfrm>
          <a:prstGeom prst="rect">
            <a:avLst/>
          </a:prstGeom>
          <a:noFill/>
        </p:spPr>
        <p:txBody>
          <a:bodyPr wrap="none" lIns="91440" tIns="45720" rIns="91440" bIns="45720">
            <a:spAutoFit/>
          </a:bodyPr>
          <a:lstStyle/>
          <a:p>
            <a:pPr algn="ctr"/>
            <a:r>
              <a:rPr lang="it-IT"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5</a:t>
            </a:r>
            <a:endParaRPr lang="it-IT"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42" y="1214414"/>
            <a:ext cx="5986484" cy="520723"/>
          </a:xfrm>
          <a:solidFill>
            <a:schemeClr val="accent1"/>
          </a:solidFill>
        </p:spPr>
        <p:txBody>
          <a:bodyPr/>
          <a:lstStyle/>
          <a:p>
            <a:pPr algn="ctr"/>
            <a:r>
              <a:rPr lang="it-IT" b="1" dirty="0" smtClean="0">
                <a:solidFill>
                  <a:schemeClr val="bg1"/>
                </a:solidFill>
              </a:rPr>
              <a:t>Elenco 4 manifestazioni</a:t>
            </a:r>
            <a:endParaRPr lang="it-IT" dirty="0"/>
          </a:p>
        </p:txBody>
      </p:sp>
      <p:sp>
        <p:nvSpPr>
          <p:cNvPr id="5" name="Segnaposto testo 2"/>
          <p:cNvSpPr>
            <a:spLocks noGrp="1"/>
          </p:cNvSpPr>
          <p:nvPr>
            <p:ph sz="half" idx="1"/>
          </p:nvPr>
        </p:nvSpPr>
        <p:spPr>
          <a:xfrm>
            <a:off x="500042" y="2071670"/>
            <a:ext cx="6015037" cy="6572296"/>
          </a:xfrm>
        </p:spPr>
        <p:txBody>
          <a:bodyPr>
            <a:noAutofit/>
          </a:bodyPr>
          <a:lstStyle/>
          <a:p>
            <a:pPr>
              <a:buNone/>
            </a:pPr>
            <a:r>
              <a:rPr lang="it-IT" sz="1200" b="1" dirty="0" smtClean="0">
                <a:latin typeface="Century Gothic" pitchFamily="34" charset="0"/>
              </a:rPr>
              <a:t>INCONTRI TEMATICI:</a:t>
            </a:r>
          </a:p>
          <a:p>
            <a:pPr lvl="0">
              <a:buNone/>
            </a:pPr>
            <a:endParaRPr lang="it-IT" sz="1200" b="1" i="1" dirty="0" smtClean="0">
              <a:latin typeface="Century Gothic" pitchFamily="34" charset="0"/>
            </a:endParaRPr>
          </a:p>
          <a:p>
            <a:pPr lvl="0">
              <a:buNone/>
            </a:pPr>
            <a:r>
              <a:rPr lang="it-IT" sz="1200" b="1" i="1" dirty="0" smtClean="0">
                <a:latin typeface="Century Gothic" pitchFamily="34" charset="0"/>
              </a:rPr>
              <a:t>- Cesare Pavese e il nostro tempo: </a:t>
            </a:r>
          </a:p>
          <a:p>
            <a:pPr lvl="0">
              <a:buNone/>
            </a:pPr>
            <a:r>
              <a:rPr lang="it-IT" sz="1200" dirty="0" smtClean="0">
                <a:latin typeface="Century Gothic" pitchFamily="34" charset="0"/>
              </a:rPr>
              <a:t>       Un dibattito sulla figura dello scrittore e poeta Cesare Pavese che si è tenuto presso la sua Abitazione resa disponibile dal proprietario anche all’apertura delle visite, serata culturale che intendiamo ripetere nel tempo.</a:t>
            </a:r>
          </a:p>
          <a:p>
            <a:pPr lvl="0">
              <a:buNone/>
            </a:pPr>
            <a:r>
              <a:rPr lang="it-IT" sz="1200" b="1" i="1" dirty="0" smtClean="0">
                <a:latin typeface="Century Gothic" pitchFamily="34" charset="0"/>
              </a:rPr>
              <a:t>- Notte astronomica: La luna e Giove: </a:t>
            </a:r>
          </a:p>
          <a:p>
            <a:pPr lvl="0">
              <a:buNone/>
            </a:pPr>
            <a:r>
              <a:rPr lang="it-IT" sz="1200" dirty="0" smtClean="0">
                <a:latin typeface="Century Gothic" pitchFamily="34" charset="0"/>
              </a:rPr>
              <a:t>       Serata che si è tenuta presso la spiaggia di Brancaleone e che ha visto la partecipazione di turisti e popolazione per una serata dedicata all’osservazione della Luna e del pianeta Giove grazie allo staff dell’Osservatorio </a:t>
            </a:r>
            <a:r>
              <a:rPr lang="it-IT" sz="1200" dirty="0" err="1" smtClean="0">
                <a:latin typeface="Century Gothic" pitchFamily="34" charset="0"/>
              </a:rPr>
              <a:t>Pithagoras</a:t>
            </a:r>
            <a:r>
              <a:rPr lang="it-IT" sz="1200" dirty="0" smtClean="0">
                <a:latin typeface="Century Gothic" pitchFamily="34" charset="0"/>
              </a:rPr>
              <a:t> di Reggio Calabria, sodalizio che si è rinnovato anche quest’anno.</a:t>
            </a:r>
          </a:p>
          <a:p>
            <a:pPr>
              <a:buNone/>
            </a:pPr>
            <a:r>
              <a:rPr lang="it-IT" sz="1200" dirty="0" smtClean="0">
                <a:latin typeface="Century Gothic" pitchFamily="34" charset="0"/>
              </a:rPr>
              <a:t> </a:t>
            </a:r>
          </a:p>
          <a:p>
            <a:pPr>
              <a:buNone/>
            </a:pPr>
            <a:r>
              <a:rPr lang="it-IT" sz="1200" b="1" dirty="0" smtClean="0">
                <a:latin typeface="Century Gothic" pitchFamily="34" charset="0"/>
              </a:rPr>
              <a:t>3</a:t>
            </a:r>
            <a:r>
              <a:rPr lang="it-IT" sz="1200" b="1" dirty="0" smtClean="0">
                <a:latin typeface="Century Gothic" pitchFamily="34" charset="0"/>
              </a:rPr>
              <a:t>^ </a:t>
            </a:r>
            <a:r>
              <a:rPr lang="it-IT" sz="1200" b="1" dirty="0" err="1" smtClean="0">
                <a:latin typeface="Century Gothic" pitchFamily="34" charset="0"/>
              </a:rPr>
              <a:t>Ediz</a:t>
            </a:r>
            <a:r>
              <a:rPr lang="it-IT" sz="1200" b="1" dirty="0" smtClean="0">
                <a:latin typeface="Century Gothic" pitchFamily="34" charset="0"/>
              </a:rPr>
              <a:t>. </a:t>
            </a:r>
            <a:r>
              <a:rPr lang="it-IT" sz="1200" b="1" smtClean="0">
                <a:latin typeface="Century Gothic" pitchFamily="34" charset="0"/>
              </a:rPr>
              <a:t>DEL </a:t>
            </a:r>
            <a:r>
              <a:rPr lang="it-IT" sz="1200" b="1" smtClean="0">
                <a:latin typeface="Century Gothic" pitchFamily="34" charset="0"/>
              </a:rPr>
              <a:t>WORK-SHOP </a:t>
            </a:r>
            <a:r>
              <a:rPr lang="it-IT" sz="1200" b="1" dirty="0" smtClean="0">
                <a:latin typeface="Century Gothic" pitchFamily="34" charset="0"/>
              </a:rPr>
              <a:t>TERRITORIALE:</a:t>
            </a:r>
            <a:endParaRPr lang="it-IT" sz="1200" dirty="0" smtClean="0">
              <a:latin typeface="Century Gothic" pitchFamily="34" charset="0"/>
            </a:endParaRPr>
          </a:p>
          <a:p>
            <a:pPr>
              <a:buNone/>
            </a:pPr>
            <a:r>
              <a:rPr lang="it-IT" sz="1200" dirty="0" smtClean="0">
                <a:latin typeface="Century Gothic" pitchFamily="34" charset="0"/>
              </a:rPr>
              <a:t>       Sulla scia del rinnovamento e della collaborazione con le associazioni Pro-Loco del comprensorio abbiamo realizzato un palinsesto settembrino fatto di incontri tematici sui luoghi della memoria; </a:t>
            </a:r>
            <a:r>
              <a:rPr lang="it-IT" sz="1200" dirty="0" err="1" smtClean="0">
                <a:latin typeface="Century Gothic" pitchFamily="34" charset="0"/>
              </a:rPr>
              <a:t>Brancaleone-Bruzzano-Staiti-Bruzzano</a:t>
            </a:r>
            <a:r>
              <a:rPr lang="it-IT" sz="1200" dirty="0" smtClean="0">
                <a:latin typeface="Century Gothic" pitchFamily="34" charset="0"/>
              </a:rPr>
              <a:t> e </a:t>
            </a:r>
            <a:r>
              <a:rPr lang="it-IT" sz="1200" dirty="0" err="1" smtClean="0">
                <a:latin typeface="Century Gothic" pitchFamily="34" charset="0"/>
              </a:rPr>
              <a:t>Ferruzzano</a:t>
            </a:r>
            <a:r>
              <a:rPr lang="it-IT" sz="1200" dirty="0" smtClean="0">
                <a:latin typeface="Century Gothic" pitchFamily="34" charset="0"/>
              </a:rPr>
              <a:t> sono state coinvolti per offrire la possibilità ai partecipanti di godere delle bellezze storiche mediante l’organizzazione  di dibattiti aperti con storici ed esperti ricercatori locali. Un successo che conferma questo appuntamento tra i più seguiti del territorio, che non ha la presunzione di arrivare a fossilizzarsi nel semplice convegno ma vuole portare la gente direttamente su un luogo per approfondire con occhi,orecchie e palato, le peculiarità del nostro territorio. Sono state lanciate proposte importanti agli Amministratori locali, ai quali abbiamo lanciato l’idea di creare una denominazione del distretto,capace di distinguersi nel territorio come: </a:t>
            </a:r>
            <a:r>
              <a:rPr lang="it-IT" sz="1200" i="1" dirty="0" smtClean="0">
                <a:latin typeface="Century Gothic" pitchFamily="34" charset="0"/>
              </a:rPr>
              <a:t>“Valle degli </a:t>
            </a:r>
            <a:r>
              <a:rPr lang="it-IT" sz="1200" i="1" dirty="0" err="1" smtClean="0">
                <a:latin typeface="Century Gothic" pitchFamily="34" charset="0"/>
              </a:rPr>
              <a:t>Armeni</a:t>
            </a:r>
            <a:r>
              <a:rPr lang="it-IT" sz="1200" i="1" dirty="0" smtClean="0">
                <a:latin typeface="Century Gothic" pitchFamily="34" charset="0"/>
              </a:rPr>
              <a:t>” </a:t>
            </a:r>
            <a:r>
              <a:rPr lang="it-IT" sz="1200" dirty="0" smtClean="0">
                <a:latin typeface="Century Gothic" pitchFamily="34" charset="0"/>
              </a:rPr>
              <a:t>che identificherebbe i nostri Comuni ,all’interno della città metropolitana di Reggio Calabria in imminente creazione.</a:t>
            </a:r>
          </a:p>
          <a:p>
            <a:pPr>
              <a:buNone/>
            </a:pPr>
            <a:endParaRPr lang="it-IT" sz="1200" b="1" dirty="0" smtClean="0">
              <a:latin typeface="Century Gothic" pitchFamily="34" charset="0"/>
            </a:endParaRPr>
          </a:p>
          <a:p>
            <a:pPr>
              <a:buNone/>
            </a:pPr>
            <a:endParaRPr lang="it-IT" sz="1200" b="1" dirty="0" smtClean="0">
              <a:latin typeface="Century Gothic" pitchFamily="34" charset="0"/>
            </a:endParaRPr>
          </a:p>
          <a:p>
            <a:pPr>
              <a:buNone/>
            </a:pPr>
            <a:endParaRPr lang="it-IT" sz="1200" b="1" dirty="0" smtClean="0">
              <a:latin typeface="Century Gothic" pitchFamily="34" charset="0"/>
            </a:endParaRPr>
          </a:p>
          <a:p>
            <a:pPr>
              <a:buNone/>
            </a:pPr>
            <a:endParaRPr lang="it-IT" sz="1200" b="1" dirty="0" smtClean="0">
              <a:latin typeface="Century Gothic" pitchFamily="34" charset="0"/>
            </a:endParaRPr>
          </a:p>
          <a:p>
            <a:endParaRPr lang="it-IT" sz="1200" dirty="0" smtClean="0">
              <a:latin typeface="Century Gothic" pitchFamily="34" charset="0"/>
            </a:endParaRPr>
          </a:p>
          <a:p>
            <a:endParaRPr lang="it-IT" sz="1200" dirty="0"/>
          </a:p>
        </p:txBody>
      </p:sp>
      <p:pic>
        <p:nvPicPr>
          <p:cNvPr id="6" name="Picture 2" descr="C:\Users\Carmine\Desktop\logo 1.png"/>
          <p:cNvPicPr>
            <a:picLocks noChangeAspect="1" noChangeArrowheads="1"/>
          </p:cNvPicPr>
          <p:nvPr/>
        </p:nvPicPr>
        <p:blipFill>
          <a:blip r:embed="rId2" cstate="print"/>
          <a:srcRect/>
          <a:stretch>
            <a:fillRect/>
          </a:stretch>
        </p:blipFill>
        <p:spPr bwMode="auto">
          <a:xfrm>
            <a:off x="4714884" y="142844"/>
            <a:ext cx="560382" cy="539358"/>
          </a:xfrm>
          <a:prstGeom prst="rect">
            <a:avLst/>
          </a:prstGeom>
          <a:noFill/>
        </p:spPr>
      </p:pic>
      <p:sp>
        <p:nvSpPr>
          <p:cNvPr id="7" name="Rettangolo 6"/>
          <p:cNvSpPr/>
          <p:nvPr/>
        </p:nvSpPr>
        <p:spPr>
          <a:xfrm>
            <a:off x="6215082" y="8358214"/>
            <a:ext cx="381835" cy="523220"/>
          </a:xfrm>
          <a:prstGeom prst="rect">
            <a:avLst/>
          </a:prstGeom>
          <a:noFill/>
        </p:spPr>
        <p:txBody>
          <a:bodyPr wrap="none" lIns="91440" tIns="45720" rIns="91440" bIns="45720">
            <a:spAutoFit/>
          </a:bodyPr>
          <a:lstStyle/>
          <a:p>
            <a:pPr algn="ctr"/>
            <a:r>
              <a:rPr lang="it-IT"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6</a:t>
            </a:r>
            <a:endParaRPr lang="it-IT"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2"/>
          <p:cNvSpPr>
            <a:spLocks noGrp="1"/>
          </p:cNvSpPr>
          <p:nvPr>
            <p:ph sz="half" idx="1"/>
          </p:nvPr>
        </p:nvSpPr>
        <p:spPr>
          <a:xfrm>
            <a:off x="500063" y="2235200"/>
            <a:ext cx="6015037" cy="6096000"/>
          </a:xfrm>
        </p:spPr>
        <p:txBody>
          <a:bodyPr>
            <a:normAutofit lnSpcReduction="10000"/>
          </a:bodyPr>
          <a:lstStyle/>
          <a:p>
            <a:pPr>
              <a:buNone/>
            </a:pPr>
            <a:r>
              <a:rPr lang="it-IT" sz="1200" b="1" dirty="0" smtClean="0">
                <a:latin typeface="Century Gothic" pitchFamily="34" charset="0"/>
              </a:rPr>
              <a:t>PERSONALE  </a:t>
            </a:r>
            <a:r>
              <a:rPr lang="it-IT" sz="1200" b="1" dirty="0" err="1" smtClean="0">
                <a:latin typeface="Century Gothic" pitchFamily="34" charset="0"/>
              </a:rPr>
              <a:t>D’ARTE</a:t>
            </a:r>
            <a:r>
              <a:rPr lang="it-IT" sz="1200" b="1" dirty="0" smtClean="0">
                <a:latin typeface="Century Gothic" pitchFamily="34" charset="0"/>
              </a:rPr>
              <a:t> CONTEMPORANEA:</a:t>
            </a:r>
            <a:endParaRPr lang="it-IT" sz="1200" dirty="0" smtClean="0">
              <a:latin typeface="Century Gothic" pitchFamily="34" charset="0"/>
            </a:endParaRPr>
          </a:p>
          <a:p>
            <a:pPr>
              <a:buNone/>
            </a:pPr>
            <a:r>
              <a:rPr lang="it-IT" sz="1200" dirty="0" smtClean="0">
                <a:latin typeface="Century Gothic" pitchFamily="34" charset="0"/>
              </a:rPr>
              <a:t>       L’artista </a:t>
            </a:r>
            <a:r>
              <a:rPr lang="it-IT" sz="1200" dirty="0" err="1" smtClean="0">
                <a:latin typeface="Century Gothic" pitchFamily="34" charset="0"/>
              </a:rPr>
              <a:t>Sidernese</a:t>
            </a:r>
            <a:r>
              <a:rPr lang="it-IT" sz="1200" dirty="0" smtClean="0">
                <a:latin typeface="Century Gothic" pitchFamily="34" charset="0"/>
              </a:rPr>
              <a:t> </a:t>
            </a:r>
            <a:r>
              <a:rPr lang="it-IT" sz="1200" i="1" dirty="0" smtClean="0">
                <a:latin typeface="Century Gothic" pitchFamily="34" charset="0"/>
              </a:rPr>
              <a:t>Sonia </a:t>
            </a:r>
            <a:r>
              <a:rPr lang="it-IT" sz="1200" i="1" dirty="0" err="1" smtClean="0">
                <a:latin typeface="Century Gothic" pitchFamily="34" charset="0"/>
              </a:rPr>
              <a:t>Certomà</a:t>
            </a:r>
            <a:r>
              <a:rPr lang="it-IT" sz="1200" dirty="0" smtClean="0">
                <a:latin typeface="Century Gothic" pitchFamily="34" charset="0"/>
              </a:rPr>
              <a:t> ha tenuto una personale d’arte con oltre 60 opere esposte per tre giorni presso la Biblioteca Cesare Pavese che ancora una volta ha visto un ottima affluenza di visitatori che hanno apprezzato l’artista e le opere esposte. La nostra associazione è stata sempre protesa alla valorizzazione delle risorse locali ed ha come sempre perseguito tale </a:t>
            </a:r>
            <a:r>
              <a:rPr lang="it-IT" sz="1200" i="1" dirty="0" err="1" smtClean="0">
                <a:latin typeface="Century Gothic" pitchFamily="34" charset="0"/>
              </a:rPr>
              <a:t>mission</a:t>
            </a:r>
            <a:r>
              <a:rPr lang="it-IT" sz="1200" dirty="0" smtClean="0">
                <a:latin typeface="Century Gothic" pitchFamily="34" charset="0"/>
              </a:rPr>
              <a:t> che rende il nostro lavoro sul piano culturale sempre efficiente dal punto di vista organizzativo e mediatico, con ottime ricadute sulla popolazione e sul territorio.</a:t>
            </a:r>
          </a:p>
          <a:p>
            <a:pPr>
              <a:buNone/>
            </a:pPr>
            <a:endParaRPr lang="it-IT" sz="1200" dirty="0" smtClean="0">
              <a:latin typeface="Century Gothic" pitchFamily="34" charset="0"/>
            </a:endParaRPr>
          </a:p>
          <a:p>
            <a:pPr>
              <a:buNone/>
            </a:pPr>
            <a:r>
              <a:rPr lang="it-IT" sz="1200" b="1" dirty="0" smtClean="0">
                <a:latin typeface="Century Gothic" pitchFamily="34" charset="0"/>
              </a:rPr>
              <a:t>PROGRAMMA NATALE INSIEME 2015 4^ EDIZIONE:</a:t>
            </a:r>
            <a:endParaRPr lang="it-IT" sz="1200" dirty="0" smtClean="0">
              <a:latin typeface="Century Gothic" pitchFamily="34" charset="0"/>
            </a:endParaRPr>
          </a:p>
          <a:p>
            <a:pPr>
              <a:buNone/>
            </a:pPr>
            <a:r>
              <a:rPr lang="it-IT" sz="1200" dirty="0" smtClean="0">
                <a:latin typeface="Century Gothic" pitchFamily="34" charset="0"/>
              </a:rPr>
              <a:t>       Un palinsesto organizzativo attuato senza finanziamenti, ma che si è svolto grazie alla collaborazione di Giovani e cittadini che hanno supportato con ogni mezzo le iniziative, incastrate tra attività spontanee e le attività della Parrocchia di San Pietro Apostolo che ha collaborato alla stesura degli eventi che hanno animato la cittadina per tutto il mese di Dicembre, collaborazioni anche da parte di soggetti associativi del territorio che hanno sostenuto le iniziative del palinsesto. Si è reso necessario come ogni anno, abbracciare tutte le categorie e fasce d’età, con particolare attenzione alle risorse locali quali; artigianato, arte, tradizioni, attività ludiche per bambini e gastronomia. Il programma che ha riguardato le nostre manifestazioni è stato caratterizzato dalle seguenti iniziative:</a:t>
            </a:r>
          </a:p>
          <a:p>
            <a:pPr>
              <a:buNone/>
            </a:pPr>
            <a:endParaRPr lang="it-IT" sz="1200" dirty="0" smtClean="0">
              <a:latin typeface="Century Gothic" pitchFamily="34" charset="0"/>
            </a:endParaRPr>
          </a:p>
          <a:p>
            <a:pPr lvl="0">
              <a:buNone/>
            </a:pPr>
            <a:r>
              <a:rPr lang="it-IT" sz="1200" b="1" i="1" dirty="0" smtClean="0">
                <a:latin typeface="Century Gothic" pitchFamily="34" charset="0"/>
              </a:rPr>
              <a:t>- 4^ Edizione dei Mercatini di Natale</a:t>
            </a:r>
            <a:r>
              <a:rPr lang="it-IT" sz="1200" i="1" dirty="0" smtClean="0">
                <a:latin typeface="Century Gothic" pitchFamily="34" charset="0"/>
              </a:rPr>
              <a:t> (in collaborazione con: Ass. Artigianato e d’</a:t>
            </a:r>
            <a:r>
              <a:rPr lang="it-IT" sz="1200" i="1" dirty="0" err="1" smtClean="0">
                <a:latin typeface="Century Gothic" pitchFamily="34" charset="0"/>
              </a:rPr>
              <a:t>intorni</a:t>
            </a:r>
            <a:r>
              <a:rPr lang="it-IT" sz="1200" i="1" dirty="0" smtClean="0">
                <a:latin typeface="Century Gothic" pitchFamily="34" charset="0"/>
              </a:rPr>
              <a:t>)</a:t>
            </a:r>
            <a:endParaRPr lang="it-IT" sz="1200" dirty="0" smtClean="0">
              <a:latin typeface="Century Gothic" pitchFamily="34" charset="0"/>
            </a:endParaRPr>
          </a:p>
          <a:p>
            <a:pPr lvl="0">
              <a:buNone/>
            </a:pPr>
            <a:r>
              <a:rPr lang="it-IT" sz="1200" b="1" i="1" dirty="0" smtClean="0">
                <a:latin typeface="Century Gothic" pitchFamily="34" charset="0"/>
              </a:rPr>
              <a:t>- 3^ edizione di </a:t>
            </a:r>
            <a:r>
              <a:rPr lang="it-IT" sz="1200" b="1" i="1" dirty="0" err="1" smtClean="0">
                <a:latin typeface="Century Gothic" pitchFamily="34" charset="0"/>
              </a:rPr>
              <a:t>Alica</a:t>
            </a:r>
            <a:r>
              <a:rPr lang="it-IT" sz="1200" b="1" i="1" dirty="0" smtClean="0">
                <a:latin typeface="Century Gothic" pitchFamily="34" charset="0"/>
              </a:rPr>
              <a:t> Festival</a:t>
            </a:r>
            <a:r>
              <a:rPr lang="it-IT" sz="1200" i="1" dirty="0" smtClean="0">
                <a:latin typeface="Century Gothic" pitchFamily="34" charset="0"/>
              </a:rPr>
              <a:t> – (Nando Brusco in concerto) (Patrocinio Provincia di Reggio Calabria e Borgo </a:t>
            </a:r>
            <a:r>
              <a:rPr lang="it-IT" sz="1200" i="1" dirty="0" err="1" smtClean="0">
                <a:latin typeface="Century Gothic" pitchFamily="34" charset="0"/>
              </a:rPr>
              <a:t>Onlus-</a:t>
            </a:r>
            <a:endParaRPr lang="it-IT" sz="1200" dirty="0" smtClean="0">
              <a:latin typeface="Century Gothic" pitchFamily="34" charset="0"/>
            </a:endParaRPr>
          </a:p>
          <a:p>
            <a:pPr lvl="0">
              <a:buNone/>
            </a:pPr>
            <a:r>
              <a:rPr lang="it-IT" sz="1200" b="1" i="1" dirty="0" smtClean="0">
                <a:latin typeface="Century Gothic" pitchFamily="34" charset="0"/>
              </a:rPr>
              <a:t>- 3^ edizione della Festa dei Bambini</a:t>
            </a:r>
            <a:r>
              <a:rPr lang="it-IT" sz="1200" i="1" dirty="0" smtClean="0">
                <a:latin typeface="Century Gothic" pitchFamily="34" charset="0"/>
              </a:rPr>
              <a:t> (in collaborazione con la Parrocchia San Pietro Apostolo)</a:t>
            </a:r>
            <a:endParaRPr lang="it-IT" sz="1200" dirty="0" smtClean="0">
              <a:latin typeface="Century Gothic" pitchFamily="34" charset="0"/>
            </a:endParaRPr>
          </a:p>
          <a:p>
            <a:pPr lvl="0">
              <a:buNone/>
            </a:pPr>
            <a:r>
              <a:rPr lang="it-IT" sz="1200" b="1" i="1" dirty="0" smtClean="0">
                <a:latin typeface="Century Gothic" pitchFamily="34" charset="0"/>
              </a:rPr>
              <a:t>- 1^ Edizione concorso “La Vetrina più bella</a:t>
            </a:r>
            <a:r>
              <a:rPr lang="it-IT" sz="1200" i="1" dirty="0" smtClean="0">
                <a:latin typeface="Century Gothic" pitchFamily="34" charset="0"/>
              </a:rPr>
              <a:t>”  (Dedicata ai Commercianti)</a:t>
            </a:r>
            <a:endParaRPr lang="it-IT" sz="1200" dirty="0" smtClean="0">
              <a:latin typeface="Century Gothic" pitchFamily="34" charset="0"/>
            </a:endParaRPr>
          </a:p>
          <a:p>
            <a:pPr lvl="0">
              <a:buNone/>
            </a:pPr>
            <a:r>
              <a:rPr lang="it-IT" sz="1200" b="1" i="1" dirty="0" smtClean="0">
                <a:latin typeface="Century Gothic" pitchFamily="34" charset="0"/>
              </a:rPr>
              <a:t>- Work-shop – Il dopo alluvione- i borghi ed il territorio dell’area </a:t>
            </a:r>
            <a:r>
              <a:rPr lang="it-IT" sz="1200" b="1" i="1" dirty="0" err="1" smtClean="0">
                <a:latin typeface="Century Gothic" pitchFamily="34" charset="0"/>
              </a:rPr>
              <a:t>Grecanica-</a:t>
            </a:r>
            <a:r>
              <a:rPr lang="it-IT" sz="1200" i="1" dirty="0" smtClean="0">
                <a:latin typeface="Century Gothic" pitchFamily="34" charset="0"/>
              </a:rPr>
              <a:t>  (patrocinato da: Provincia di Reggio Calabria e Borgo Onlus nell’ambito di </a:t>
            </a:r>
            <a:r>
              <a:rPr lang="it-IT" sz="1200" i="1" dirty="0" err="1" smtClean="0">
                <a:latin typeface="Century Gothic" pitchFamily="34" charset="0"/>
              </a:rPr>
              <a:t>Alica</a:t>
            </a:r>
            <a:r>
              <a:rPr lang="it-IT" sz="1200" i="1" dirty="0" smtClean="0">
                <a:latin typeface="Century Gothic" pitchFamily="34" charset="0"/>
              </a:rPr>
              <a:t> Festival)</a:t>
            </a:r>
            <a:endParaRPr lang="it-IT" sz="1200" dirty="0" smtClean="0">
              <a:latin typeface="Century Gothic" pitchFamily="34" charset="0"/>
            </a:endParaRPr>
          </a:p>
          <a:p>
            <a:pPr>
              <a:buNone/>
            </a:pPr>
            <a:endParaRPr lang="it-IT" sz="1200" dirty="0" smtClean="0">
              <a:latin typeface="Century Gothic" pitchFamily="34" charset="0"/>
            </a:endParaRPr>
          </a:p>
          <a:p>
            <a:pPr>
              <a:buNone/>
            </a:pPr>
            <a:endParaRPr lang="it-IT" sz="1200" dirty="0" smtClean="0">
              <a:latin typeface="Century Gothic" pitchFamily="34" charset="0"/>
            </a:endParaRPr>
          </a:p>
          <a:p>
            <a:pPr>
              <a:buNone/>
            </a:pPr>
            <a:endParaRPr lang="it-IT" sz="1200" dirty="0">
              <a:latin typeface="Century Gothic" pitchFamily="34" charset="0"/>
            </a:endParaRPr>
          </a:p>
        </p:txBody>
      </p:sp>
      <p:sp>
        <p:nvSpPr>
          <p:cNvPr id="7" name="Titolo 1"/>
          <p:cNvSpPr>
            <a:spLocks noGrp="1"/>
          </p:cNvSpPr>
          <p:nvPr>
            <p:ph type="title"/>
          </p:nvPr>
        </p:nvSpPr>
        <p:spPr>
          <a:xfrm>
            <a:off x="500042" y="1357290"/>
            <a:ext cx="5986463" cy="520720"/>
          </a:xfrm>
          <a:solidFill>
            <a:schemeClr val="accent1"/>
          </a:solidFill>
        </p:spPr>
        <p:txBody>
          <a:bodyPr/>
          <a:lstStyle/>
          <a:p>
            <a:pPr algn="ctr"/>
            <a:r>
              <a:rPr lang="it-IT" b="1" dirty="0" smtClean="0">
                <a:solidFill>
                  <a:schemeClr val="bg1"/>
                </a:solidFill>
              </a:rPr>
              <a:t>Elenco 5 manifestazioni</a:t>
            </a:r>
            <a:endParaRPr lang="it-IT" dirty="0"/>
          </a:p>
        </p:txBody>
      </p:sp>
      <p:pic>
        <p:nvPicPr>
          <p:cNvPr id="8" name="Picture 2" descr="C:\Users\Carmine\Desktop\logo 1.png"/>
          <p:cNvPicPr>
            <a:picLocks noChangeAspect="1" noChangeArrowheads="1"/>
          </p:cNvPicPr>
          <p:nvPr/>
        </p:nvPicPr>
        <p:blipFill>
          <a:blip r:embed="rId2" cstate="print"/>
          <a:srcRect/>
          <a:stretch>
            <a:fillRect/>
          </a:stretch>
        </p:blipFill>
        <p:spPr bwMode="auto">
          <a:xfrm>
            <a:off x="4714884" y="142844"/>
            <a:ext cx="560382" cy="539358"/>
          </a:xfrm>
          <a:prstGeom prst="rect">
            <a:avLst/>
          </a:prstGeom>
          <a:noFill/>
        </p:spPr>
      </p:pic>
      <p:sp>
        <p:nvSpPr>
          <p:cNvPr id="9" name="Rettangolo 8"/>
          <p:cNvSpPr/>
          <p:nvPr/>
        </p:nvSpPr>
        <p:spPr>
          <a:xfrm>
            <a:off x="6215082" y="8358214"/>
            <a:ext cx="354584" cy="523220"/>
          </a:xfrm>
          <a:prstGeom prst="rect">
            <a:avLst/>
          </a:prstGeom>
          <a:noFill/>
        </p:spPr>
        <p:txBody>
          <a:bodyPr wrap="none" lIns="91440" tIns="45720" rIns="91440" bIns="45720">
            <a:spAutoFit/>
          </a:bodyPr>
          <a:lstStyle/>
          <a:p>
            <a:pPr algn="ctr"/>
            <a:r>
              <a:rPr lang="it-IT"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7</a:t>
            </a:r>
            <a:endParaRPr lang="it-IT"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695</TotalTime>
  <Words>2405</Words>
  <Application>Microsoft Office PowerPoint</Application>
  <PresentationFormat>Presentazione su schermo (4:3)</PresentationFormat>
  <Paragraphs>244</Paragraphs>
  <Slides>14</Slides>
  <Notes>1</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Equinozio</vt:lpstr>
      <vt:lpstr>BILANCIO CONSUNTIVO  ANNO 2015</vt:lpstr>
      <vt:lpstr>Diapositiva 2</vt:lpstr>
      <vt:lpstr>PREMESSA  </vt:lpstr>
      <vt:lpstr>Piano attuativo</vt:lpstr>
      <vt:lpstr>Elenco 1 manifestazioni</vt:lpstr>
      <vt:lpstr>Elenco 2 manifestazioni</vt:lpstr>
      <vt:lpstr>Elenco 3 manifestazioni</vt:lpstr>
      <vt:lpstr>Elenco 4 manifestazioni</vt:lpstr>
      <vt:lpstr>Elenco 5 manifestazioni</vt:lpstr>
      <vt:lpstr>ATTIVITA’ E RISULTATI RAGGIUNTI</vt:lpstr>
      <vt:lpstr>GALLERIA FOTOGRAFICA 1</vt:lpstr>
      <vt:lpstr>GALLERIA FOTOGRAFICA 2</vt:lpstr>
      <vt:lpstr>SCHEMA BILANCIO CONSUNTIVO 2015</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Carmine</dc:creator>
  <cp:lastModifiedBy>Carmine</cp:lastModifiedBy>
  <cp:revision>67</cp:revision>
  <dcterms:created xsi:type="dcterms:W3CDTF">2016-02-18T21:10:36Z</dcterms:created>
  <dcterms:modified xsi:type="dcterms:W3CDTF">2016-02-29T19:33:42Z</dcterms:modified>
</cp:coreProperties>
</file>