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3"/>
  </p:notesMasterIdLst>
  <p:sldIdLst>
    <p:sldId id="256" r:id="rId2"/>
    <p:sldId id="257" r:id="rId3"/>
    <p:sldId id="258" r:id="rId4"/>
    <p:sldId id="271" r:id="rId5"/>
    <p:sldId id="275" r:id="rId6"/>
    <p:sldId id="273" r:id="rId7"/>
    <p:sldId id="274" r:id="rId8"/>
    <p:sldId id="262" r:id="rId9"/>
    <p:sldId id="276" r:id="rId10"/>
    <p:sldId id="277" r:id="rId11"/>
    <p:sldId id="265" r:id="rId12"/>
  </p:sldIdLst>
  <p:sldSz cx="6858000" cy="9906000" type="A4"/>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770" autoAdjust="0"/>
    <p:restoredTop sz="94660"/>
  </p:normalViewPr>
  <p:slideViewPr>
    <p:cSldViewPr>
      <p:cViewPr>
        <p:scale>
          <a:sx n="110" d="100"/>
          <a:sy n="110" d="100"/>
        </p:scale>
        <p:origin x="-2664" y="918"/>
      </p:cViewPr>
      <p:guideLst>
        <p:guide orient="horz" pos="3120"/>
        <p:guide pos="216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6" d="100"/>
          <a:sy n="76" d="100"/>
        </p:scale>
        <p:origin x="-3930"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ACCCC773-30B7-4570-8820-20FBD5663A32}" type="datetimeFigureOut">
              <a:rPr lang="it-IT" smtClean="0"/>
              <a:pPr/>
              <a:t>29/02/2016</a:t>
            </a:fld>
            <a:endParaRPr lang="it-IT"/>
          </a:p>
        </p:txBody>
      </p:sp>
      <p:sp>
        <p:nvSpPr>
          <p:cNvPr id="4" name="Segnaposto immagine diapositiva 3"/>
          <p:cNvSpPr>
            <a:spLocks noGrp="1" noRot="1" noChangeAspect="1"/>
          </p:cNvSpPr>
          <p:nvPr>
            <p:ph type="sldImg" idx="2"/>
          </p:nvPr>
        </p:nvSpPr>
        <p:spPr>
          <a:xfrm>
            <a:off x="2220913" y="768350"/>
            <a:ext cx="2657475"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5D623A18-9F76-4AB7-8DD2-3AA592D653E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400050" y="1981200"/>
            <a:ext cx="5888736" cy="264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00050" y="4663441"/>
            <a:ext cx="5891022" cy="2531533"/>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5B491728-A555-49C5-A9A0-B3A7761DF012}"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1320802"/>
            <a:ext cx="1543050" cy="7528102"/>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342900" y="1320802"/>
            <a:ext cx="4514850" cy="752810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97764" y="1901952"/>
            <a:ext cx="5829300" cy="196799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7764" y="3906737"/>
            <a:ext cx="5829300" cy="2180695"/>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491728-A555-49C5-A9A0-B3A7761DF012}"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42900" y="1017016"/>
            <a:ext cx="6172200" cy="1651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342900" y="2773456"/>
            <a:ext cx="3028950" cy="640588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3486150" y="2773456"/>
            <a:ext cx="3028950" cy="640588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1017016"/>
            <a:ext cx="6172200" cy="1651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42900" y="2679803"/>
            <a:ext cx="3030141" cy="952397"/>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3483769" y="2686317"/>
            <a:ext cx="3031331" cy="94588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42900" y="3632200"/>
            <a:ext cx="3030141" cy="555492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3483769" y="3632200"/>
            <a:ext cx="3031331" cy="555492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42900" y="1017016"/>
            <a:ext cx="6229350" cy="1651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0" y="742953"/>
            <a:ext cx="2057400" cy="1678517"/>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14350" y="2421467"/>
            <a:ext cx="2057400" cy="6604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2681287" y="2421467"/>
            <a:ext cx="3833813" cy="6604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491728-A555-49C5-A9A0-B3A7761DF01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2374315" y="1600556"/>
            <a:ext cx="3943350" cy="59436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6003101" y="7741889"/>
            <a:ext cx="116586" cy="22453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457200" y="1700106"/>
            <a:ext cx="1659636" cy="2286008"/>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457200" y="4086023"/>
            <a:ext cx="1657350" cy="3147907"/>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62EAB3F5-E858-4BA7-81A7-E6FCBBEE5C92}" type="datetimeFigureOut">
              <a:rPr lang="it-IT" smtClean="0"/>
              <a:pPr/>
              <a:t>29/02/2016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6057900" y="9181395"/>
            <a:ext cx="457200" cy="527403"/>
          </a:xfrm>
        </p:spPr>
        <p:txBody>
          <a:bodyPr/>
          <a:lstStyle/>
          <a:p>
            <a:fld id="{5B491728-A555-49C5-A9A0-B3A7761DF012}" type="slidenum">
              <a:rPr lang="it-IT" smtClean="0"/>
              <a:pPr/>
              <a:t>‹N›</a:t>
            </a:fld>
            <a:endParaRPr lang="it-IT"/>
          </a:p>
        </p:txBody>
      </p:sp>
      <p:sp>
        <p:nvSpPr>
          <p:cNvPr id="3" name="Segnaposto immagine 2"/>
          <p:cNvSpPr>
            <a:spLocks noGrp="1"/>
          </p:cNvSpPr>
          <p:nvPr>
            <p:ph type="pic" idx="1"/>
          </p:nvPr>
        </p:nvSpPr>
        <p:spPr>
          <a:xfrm rot="420000">
            <a:off x="2614345" y="1732636"/>
            <a:ext cx="3463290" cy="56794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7144" y="8401756"/>
            <a:ext cx="6872288" cy="15042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3286125" y="8984193"/>
            <a:ext cx="3571875" cy="92180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7144" y="-10319"/>
            <a:ext cx="6872288" cy="15042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3286125" y="-10318"/>
            <a:ext cx="3571875" cy="92180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342900" y="1017016"/>
            <a:ext cx="6172200" cy="1651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342900" y="2795693"/>
            <a:ext cx="6172200" cy="633984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342900" y="9181395"/>
            <a:ext cx="1600200" cy="52740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EAB3F5-E858-4BA7-81A7-E6FCBBEE5C92}" type="datetimeFigureOut">
              <a:rPr lang="it-IT" smtClean="0"/>
              <a:pPr/>
              <a:t>29/02/2016</a:t>
            </a:fld>
            <a:endParaRPr lang="it-IT"/>
          </a:p>
        </p:txBody>
      </p:sp>
      <p:sp>
        <p:nvSpPr>
          <p:cNvPr id="22" name="Segnaposto piè di pagina 21"/>
          <p:cNvSpPr>
            <a:spLocks noGrp="1"/>
          </p:cNvSpPr>
          <p:nvPr>
            <p:ph type="ftr" sz="quarter" idx="3"/>
          </p:nvPr>
        </p:nvSpPr>
        <p:spPr>
          <a:xfrm>
            <a:off x="2000250" y="9181395"/>
            <a:ext cx="2514600" cy="52740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5943600" y="9181395"/>
            <a:ext cx="571500" cy="52740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491728-A555-49C5-A9A0-B3A7761DF012}" type="slidenum">
              <a:rPr lang="it-IT" smtClean="0"/>
              <a:pPr/>
              <a:t>‹N›</a:t>
            </a:fld>
            <a:endParaRPr lang="it-IT"/>
          </a:p>
        </p:txBody>
      </p:sp>
      <p:grpSp>
        <p:nvGrpSpPr>
          <p:cNvPr id="2" name="Gruppo 1"/>
          <p:cNvGrpSpPr/>
          <p:nvPr/>
        </p:nvGrpSpPr>
        <p:grpSpPr>
          <a:xfrm>
            <a:off x="-14263" y="292367"/>
            <a:ext cx="6885411" cy="937768"/>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85860" y="3881430"/>
            <a:ext cx="4551502" cy="461665"/>
          </a:xfrm>
          <a:prstGeom prst="rect">
            <a:avLst/>
          </a:prstGeom>
          <a:noFill/>
        </p:spPr>
        <p:txBody>
          <a:bodyPr wrap="none" lIns="91440" tIns="45720" rIns="91440" bIns="45720">
            <a:spAutoFit/>
          </a:bodyPr>
          <a:lstStyle/>
          <a:p>
            <a:pPr algn="ctr"/>
            <a:r>
              <a:rPr lang="it-IT"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BILANCIO </a:t>
            </a:r>
            <a:r>
              <a:rPr lang="it-IT"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it-IT"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PREVISIONE </a:t>
            </a:r>
            <a:r>
              <a:rPr lang="it-IT"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2016</a:t>
            </a:r>
            <a:endParaRPr lang="it-IT"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ttangolo 4"/>
          <p:cNvSpPr/>
          <p:nvPr/>
        </p:nvSpPr>
        <p:spPr>
          <a:xfrm>
            <a:off x="857232" y="4381496"/>
            <a:ext cx="5387500" cy="646331"/>
          </a:xfrm>
          <a:prstGeom prst="rect">
            <a:avLst/>
          </a:prstGeom>
          <a:noFill/>
        </p:spPr>
        <p:txBody>
          <a:bodyPr wrap="none" lIns="91440" tIns="45720" rIns="91440" bIns="45720">
            <a:spAutoFit/>
          </a:bodyPr>
          <a:lstStyle/>
          <a:p>
            <a:pPr algn="ctr"/>
            <a:r>
              <a:rPr lang="it-IT"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RELAZIONE  ESECUTIVA</a:t>
            </a:r>
            <a:endParaRPr lang="it-IT"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71744" y="1381100"/>
            <a:ext cx="1928826" cy="1854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2820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nvGraphicFramePr>
        <p:xfrm>
          <a:off x="500042" y="2666984"/>
          <a:ext cx="5857916" cy="1384554"/>
        </p:xfrm>
        <a:graphic>
          <a:graphicData uri="http://schemas.openxmlformats.org/drawingml/2006/table">
            <a:tbl>
              <a:tblPr/>
              <a:tblGrid>
                <a:gridCol w="4225991"/>
                <a:gridCol w="1631925"/>
              </a:tblGrid>
              <a:tr h="119966">
                <a:tc>
                  <a:txBody>
                    <a:bodyPr/>
                    <a:lstStyle/>
                    <a:p>
                      <a:pPr>
                        <a:lnSpc>
                          <a:spcPct val="115000"/>
                        </a:lnSpc>
                        <a:spcAft>
                          <a:spcPts val="0"/>
                        </a:spcAft>
                      </a:pPr>
                      <a:r>
                        <a:rPr lang="it-IT" sz="700" b="1" dirty="0">
                          <a:latin typeface="Calibri"/>
                          <a:ea typeface="Times New Roman"/>
                          <a:cs typeface="Times New Roman"/>
                        </a:rPr>
                        <a:t>PROVENTI</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700" b="1">
                          <a:latin typeface="Calibri"/>
                          <a:ea typeface="Times New Roman"/>
                          <a:cs typeface="Times New Roman"/>
                        </a:rPr>
                        <a:t>TOTALE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14">
                <a:tc>
                  <a:txBody>
                    <a:bodyPr/>
                    <a:lstStyle/>
                    <a:p>
                      <a:pPr algn="ctr">
                        <a:lnSpc>
                          <a:spcPct val="115000"/>
                        </a:lnSpc>
                        <a:spcAft>
                          <a:spcPts val="0"/>
                        </a:spcAft>
                      </a:pP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dirty="0">
                          <a:latin typeface="Calibri"/>
                          <a:ea typeface="Times New Roman"/>
                          <a:cs typeface="Times New Roman"/>
                        </a:rPr>
                        <a:t>QUOTE SOCIALI</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500,00€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a:latin typeface="Calibri"/>
                          <a:ea typeface="Times New Roman"/>
                          <a:cs typeface="Times New Roman"/>
                        </a:rPr>
                        <a:t>SPONSORIZZAZIONI</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2.000,00€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a:latin typeface="Calibri"/>
                          <a:ea typeface="Times New Roman"/>
                          <a:cs typeface="Times New Roman"/>
                        </a:rPr>
                        <a:t>CONTRIBUTI E LIBERALITA’</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5.000,00€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a:latin typeface="Calibri"/>
                          <a:ea typeface="Times New Roman"/>
                          <a:cs typeface="Times New Roman"/>
                        </a:rPr>
                        <a:t>INCASSI DA MANIFESTAZIONI</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5.000,00€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dirty="0">
                          <a:latin typeface="Calibri"/>
                          <a:ea typeface="Times New Roman"/>
                          <a:cs typeface="Times New Roman"/>
                        </a:rPr>
                        <a:t>CONTRIBUTI REGIONE CALABRIA</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10.000,00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a:latin typeface="Calibri"/>
                          <a:ea typeface="Times New Roman"/>
                          <a:cs typeface="Times New Roman"/>
                        </a:rPr>
                        <a:t>CONTRIBUTI PROVINCIA DI REGGIO CALABRIA</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10.000,00€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a:latin typeface="Calibri"/>
                          <a:ea typeface="Times New Roman"/>
                          <a:cs typeface="Times New Roman"/>
                        </a:rPr>
                        <a:t>CONTRIBUTI COMUNE DI BRANCALEONE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latin typeface="Calibri"/>
                          <a:ea typeface="Times New Roman"/>
                          <a:cs typeface="Times New Roman"/>
                        </a:rPr>
                        <a:t>10.000,00€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14">
                <a:tc>
                  <a:txBody>
                    <a:bodyPr/>
                    <a:lstStyle/>
                    <a:p>
                      <a:pPr>
                        <a:lnSpc>
                          <a:spcPct val="115000"/>
                        </a:lnSpc>
                        <a:spcAft>
                          <a:spcPts val="0"/>
                        </a:spcAft>
                      </a:pP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7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66">
                <a:tc>
                  <a:txBody>
                    <a:bodyPr/>
                    <a:lstStyle/>
                    <a:p>
                      <a:pPr>
                        <a:lnSpc>
                          <a:spcPct val="115000"/>
                        </a:lnSpc>
                        <a:spcAft>
                          <a:spcPts val="0"/>
                        </a:spcAft>
                      </a:pPr>
                      <a:r>
                        <a:rPr lang="it-IT" sz="700" b="1">
                          <a:highlight>
                            <a:srgbClr val="00FF00"/>
                          </a:highlight>
                          <a:latin typeface="Calibri"/>
                          <a:ea typeface="Times New Roman"/>
                          <a:cs typeface="Times New Roman"/>
                        </a:rPr>
                        <a:t>TOTALE ENTRATE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b="1" dirty="0">
                          <a:highlight>
                            <a:srgbClr val="00FF00"/>
                          </a:highlight>
                          <a:latin typeface="Calibri"/>
                          <a:ea typeface="Times New Roman"/>
                          <a:cs typeface="Times New Roman"/>
                        </a:rPr>
                        <a:t>42.500,00€</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la 5"/>
          <p:cNvGraphicFramePr>
            <a:graphicFrameLocks noGrp="1"/>
          </p:cNvGraphicFramePr>
          <p:nvPr/>
        </p:nvGraphicFramePr>
        <p:xfrm>
          <a:off x="500042" y="4452934"/>
          <a:ext cx="5857916" cy="1285879"/>
        </p:xfrm>
        <a:graphic>
          <a:graphicData uri="http://schemas.openxmlformats.org/drawingml/2006/table">
            <a:tbl>
              <a:tblPr/>
              <a:tblGrid>
                <a:gridCol w="4225991"/>
                <a:gridCol w="1631925"/>
              </a:tblGrid>
              <a:tr h="114532">
                <a:tc>
                  <a:txBody>
                    <a:bodyPr/>
                    <a:lstStyle/>
                    <a:p>
                      <a:pPr>
                        <a:lnSpc>
                          <a:spcPct val="115000"/>
                        </a:lnSpc>
                        <a:spcAft>
                          <a:spcPts val="0"/>
                        </a:spcAft>
                      </a:pPr>
                      <a:r>
                        <a:rPr lang="it-IT" sz="600" b="1" dirty="0">
                          <a:latin typeface="Century Gothic"/>
                          <a:ea typeface="Times New Roman"/>
                          <a:cs typeface="Times New Roman"/>
                        </a:rPr>
                        <a:t>DESCRIZIONE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b="1">
                          <a:latin typeface="Century Gothic"/>
                          <a:ea typeface="Times New Roman"/>
                          <a:cs typeface="Times New Roman"/>
                        </a:rPr>
                        <a:t>TOTALE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59">
                <a:tc>
                  <a:txBody>
                    <a:bodyPr/>
                    <a:lstStyle/>
                    <a:p>
                      <a:pP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dirty="0">
                          <a:latin typeface="Century Gothic"/>
                          <a:ea typeface="Times New Roman"/>
                          <a:cs typeface="Times New Roman"/>
                        </a:rPr>
                        <a:t>CANCELLERIA</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2.000€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a:latin typeface="Century Gothic"/>
                          <a:ea typeface="Times New Roman"/>
                          <a:cs typeface="Times New Roman"/>
                        </a:rPr>
                        <a:t>TRASFERTE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1.000€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dirty="0">
                          <a:latin typeface="Century Gothic"/>
                          <a:ea typeface="Times New Roman"/>
                          <a:cs typeface="Times New Roman"/>
                        </a:rPr>
                        <a:t>POSTALI E TELEFONICHE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500€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dirty="0">
                          <a:latin typeface="Century Gothic"/>
                          <a:ea typeface="Times New Roman"/>
                          <a:cs typeface="Times New Roman"/>
                        </a:rPr>
                        <a:t>ENEL-SIAE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1.000€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a:latin typeface="Century Gothic"/>
                          <a:ea typeface="Times New Roman"/>
                          <a:cs typeface="Times New Roman"/>
                        </a:rPr>
                        <a:t>MATERIALI SEDE OPERATIVA</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1.500€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dirty="0">
                          <a:latin typeface="Century Gothic"/>
                          <a:ea typeface="Times New Roman"/>
                          <a:cs typeface="Times New Roman"/>
                        </a:rPr>
                        <a:t>MANUTENZIONE SITO INTERNET</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500€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a:latin typeface="Century Gothic"/>
                          <a:ea typeface="Times New Roman"/>
                          <a:cs typeface="Times New Roman"/>
                        </a:rPr>
                        <a:t>IMPREVISTI </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3.000€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endParaRPr lang="it-IT" sz="6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6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32">
                <a:tc>
                  <a:txBody>
                    <a:bodyPr/>
                    <a:lstStyle/>
                    <a:p>
                      <a:pPr>
                        <a:lnSpc>
                          <a:spcPct val="115000"/>
                        </a:lnSpc>
                        <a:spcAft>
                          <a:spcPts val="0"/>
                        </a:spcAft>
                      </a:pPr>
                      <a:r>
                        <a:rPr lang="it-IT" sz="600" b="1">
                          <a:highlight>
                            <a:srgbClr val="FFFF00"/>
                          </a:highlight>
                          <a:latin typeface="Century Gothic"/>
                          <a:ea typeface="Times New Roman"/>
                          <a:cs typeface="Times New Roman"/>
                        </a:rPr>
                        <a:t>TOTALE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b="1" dirty="0">
                          <a:highlight>
                            <a:srgbClr val="FFFF00"/>
                          </a:highlight>
                          <a:latin typeface="Century Gothic"/>
                          <a:ea typeface="Times New Roman"/>
                          <a:cs typeface="Times New Roman"/>
                        </a:rPr>
                        <a:t>9.500,00€</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500042" y="6096008"/>
          <a:ext cx="5857916" cy="2143137"/>
        </p:xfrm>
        <a:graphic>
          <a:graphicData uri="http://schemas.openxmlformats.org/drawingml/2006/table">
            <a:tbl>
              <a:tblPr/>
              <a:tblGrid>
                <a:gridCol w="1763126"/>
                <a:gridCol w="2462864"/>
                <a:gridCol w="1631926"/>
              </a:tblGrid>
              <a:tr h="129282">
                <a:tc>
                  <a:txBody>
                    <a:bodyPr/>
                    <a:lstStyle/>
                    <a:p>
                      <a:pPr>
                        <a:lnSpc>
                          <a:spcPct val="115000"/>
                        </a:lnSpc>
                        <a:spcAft>
                          <a:spcPts val="0"/>
                        </a:spcAft>
                      </a:pPr>
                      <a:r>
                        <a:rPr lang="it-IT" sz="600" b="1" dirty="0">
                          <a:latin typeface="Century Gothic"/>
                          <a:ea typeface="Times New Roman"/>
                          <a:cs typeface="Times New Roman"/>
                        </a:rPr>
                        <a:t>PERIODO</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b="1" dirty="0">
                          <a:latin typeface="Century Gothic"/>
                          <a:ea typeface="Times New Roman"/>
                          <a:cs typeface="Times New Roman"/>
                        </a:rPr>
                        <a:t>DESCRIZIONE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b="1" dirty="0">
                          <a:latin typeface="Century Gothic"/>
                          <a:ea typeface="Times New Roman"/>
                          <a:cs typeface="Times New Roman"/>
                        </a:rPr>
                        <a:t>TOTALE SPESE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62">
                <a:tc>
                  <a:txBody>
                    <a:bodyPr/>
                    <a:lstStyle/>
                    <a:p>
                      <a:pP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GENNAIO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dirty="0">
                          <a:latin typeface="Century Gothic"/>
                          <a:ea typeface="Times New Roman"/>
                          <a:cs typeface="Times New Roman"/>
                        </a:rPr>
                        <a:t>ZEPPOLATA DELL’EPIFANIA</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500,00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FEBBRAIO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4° CARNEVALE BRANCALEONESE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1.000,00€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FEBBRAIO/DICEMBRE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dirty="0">
                          <a:latin typeface="Century Gothic"/>
                          <a:ea typeface="Times New Roman"/>
                          <a:cs typeface="Times New Roman"/>
                        </a:rPr>
                        <a:t>PROGETTO SALVIAMO BRANCALEONE SUPERIORE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5.000,00€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MAGGIO/LUGLIO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PROGETTO KALABRIA EXPERIENCE TOUR 2016</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2.000,00€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dirty="0">
                          <a:latin typeface="Century Gothic"/>
                          <a:ea typeface="Times New Roman"/>
                          <a:cs typeface="Times New Roman"/>
                        </a:rPr>
                        <a:t>GIUGNO</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FESTA PATRONALE SAN PIETRO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3.000€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GIUGNO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3° EDIZ. PRIMAVERA IN VESPA</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2.000€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LUGLIO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3^ EDIZ. GIORNATE DELLO SPORT </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2.000€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dirty="0">
                          <a:latin typeface="Century Gothic"/>
                          <a:ea typeface="Times New Roman"/>
                          <a:cs typeface="Times New Roman"/>
                        </a:rPr>
                        <a:t>LUGLIO</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4°  WORK-SHOP TERRITORIALE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1.000€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AGOSTO</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E…STATE A BRANCALONE 2016</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10.000€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SETTEMBRE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PREMIO CESARE PAVESE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dirty="0" smtClean="0">
                          <a:latin typeface="Century Gothic"/>
                          <a:ea typeface="Times New Roman"/>
                          <a:cs typeface="Times New Roman"/>
                        </a:rPr>
                        <a:t>2.500€</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OTTOBRE/NOVEMBRE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dirty="0">
                          <a:latin typeface="Century Gothic"/>
                          <a:ea typeface="Times New Roman"/>
                          <a:cs typeface="Times New Roman"/>
                        </a:rPr>
                        <a:t>AUTUNNO LETTERARIO</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500,00€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a:latin typeface="Century Gothic"/>
                          <a:ea typeface="Times New Roman"/>
                          <a:cs typeface="Times New Roman"/>
                        </a:rPr>
                        <a:t>DICEMBRE </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600">
                          <a:latin typeface="Century Gothic"/>
                          <a:ea typeface="Times New Roman"/>
                          <a:cs typeface="Times New Roman"/>
                        </a:rPr>
                        <a:t>NATALE INSIEME A BRANCALEONE 2016</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a:latin typeface="Century Gothic"/>
                          <a:ea typeface="Times New Roman"/>
                          <a:cs typeface="Times New Roman"/>
                        </a:rPr>
                        <a:t>3.500€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527">
                <a:tc>
                  <a:txBody>
                    <a:bodyPr/>
                    <a:lstStyle/>
                    <a:p>
                      <a:pPr>
                        <a:lnSpc>
                          <a:spcPct val="115000"/>
                        </a:lnSpc>
                        <a:spcAft>
                          <a:spcPts val="0"/>
                        </a:spcAft>
                      </a:pP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600" dirty="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6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82">
                <a:tc>
                  <a:txBody>
                    <a:bodyPr/>
                    <a:lstStyle/>
                    <a:p>
                      <a:pPr>
                        <a:lnSpc>
                          <a:spcPct val="115000"/>
                        </a:lnSpc>
                        <a:spcAft>
                          <a:spcPts val="0"/>
                        </a:spcAft>
                      </a:pPr>
                      <a:r>
                        <a:rPr lang="it-IT" sz="600" b="1">
                          <a:highlight>
                            <a:srgbClr val="FFFF00"/>
                          </a:highlight>
                          <a:latin typeface="Century Gothic"/>
                          <a:ea typeface="Times New Roman"/>
                          <a:cs typeface="Times New Roman"/>
                        </a:rPr>
                        <a:t>TOTALE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600">
                        <a:highlight>
                          <a:srgbClr val="FFFF00"/>
                        </a:highlight>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600" b="1" dirty="0">
                          <a:highlight>
                            <a:srgbClr val="FFFF00"/>
                          </a:highlight>
                          <a:latin typeface="Century Gothic"/>
                          <a:ea typeface="Times New Roman"/>
                          <a:cs typeface="Times New Roman"/>
                        </a:rPr>
                        <a:t>33.000,00€</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ella 7"/>
          <p:cNvGraphicFramePr>
            <a:graphicFrameLocks noGrp="1"/>
          </p:cNvGraphicFramePr>
          <p:nvPr/>
        </p:nvGraphicFramePr>
        <p:xfrm>
          <a:off x="500042" y="8524900"/>
          <a:ext cx="5857916" cy="785820"/>
        </p:xfrm>
        <a:graphic>
          <a:graphicData uri="http://schemas.openxmlformats.org/drawingml/2006/table">
            <a:tbl>
              <a:tblPr/>
              <a:tblGrid>
                <a:gridCol w="4225991"/>
                <a:gridCol w="1631925"/>
              </a:tblGrid>
              <a:tr h="127628">
                <a:tc>
                  <a:txBody>
                    <a:bodyPr/>
                    <a:lstStyle/>
                    <a:p>
                      <a:pPr>
                        <a:lnSpc>
                          <a:spcPct val="115000"/>
                        </a:lnSpc>
                        <a:spcAft>
                          <a:spcPts val="0"/>
                        </a:spcAft>
                      </a:pPr>
                      <a:r>
                        <a:rPr lang="it-IT" sz="700" b="1" dirty="0">
                          <a:latin typeface="Century Gothic"/>
                          <a:ea typeface="Times New Roman"/>
                          <a:cs typeface="Times New Roman"/>
                        </a:rPr>
                        <a:t>DESCRIZIONE</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700" b="1">
                          <a:latin typeface="Century Gothic"/>
                          <a:ea typeface="Times New Roman"/>
                          <a:cs typeface="Times New Roman"/>
                        </a:rPr>
                        <a:t>IMPORTI TOTALI</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0">
                <a:tc>
                  <a:txBody>
                    <a:bodyPr/>
                    <a:lstStyle/>
                    <a:p>
                      <a:pPr>
                        <a:lnSpc>
                          <a:spcPct val="115000"/>
                        </a:lnSpc>
                        <a:spcAft>
                          <a:spcPts val="0"/>
                        </a:spcAft>
                      </a:pPr>
                      <a:endParaRPr lang="it-IT" sz="800" dirty="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8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28">
                <a:tc>
                  <a:txBody>
                    <a:bodyPr/>
                    <a:lstStyle/>
                    <a:p>
                      <a:pPr>
                        <a:lnSpc>
                          <a:spcPct val="115000"/>
                        </a:lnSpc>
                        <a:spcAft>
                          <a:spcPts val="0"/>
                        </a:spcAft>
                      </a:pPr>
                      <a:r>
                        <a:rPr lang="it-IT" sz="600" b="1" dirty="0">
                          <a:latin typeface="Century Gothic"/>
                          <a:ea typeface="Times New Roman"/>
                          <a:cs typeface="Times New Roman"/>
                        </a:rPr>
                        <a:t>TOTALE CAPITOLO  1</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highlight>
                            <a:srgbClr val="FFFF00"/>
                          </a:highlight>
                          <a:latin typeface="Century Gothic"/>
                          <a:ea typeface="Times New Roman"/>
                          <a:cs typeface="Times New Roman"/>
                        </a:rPr>
                        <a:t>9.500,00€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28">
                <a:tc>
                  <a:txBody>
                    <a:bodyPr/>
                    <a:lstStyle/>
                    <a:p>
                      <a:pPr>
                        <a:lnSpc>
                          <a:spcPct val="115000"/>
                        </a:lnSpc>
                        <a:spcAft>
                          <a:spcPts val="0"/>
                        </a:spcAft>
                      </a:pPr>
                      <a:r>
                        <a:rPr lang="it-IT" sz="600" b="1">
                          <a:latin typeface="Century Gothic"/>
                          <a:ea typeface="Times New Roman"/>
                          <a:cs typeface="Times New Roman"/>
                        </a:rPr>
                        <a:t>TOTALE CAPITOLO  2</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a:highlight>
                            <a:srgbClr val="FFFF00"/>
                          </a:highlight>
                          <a:latin typeface="Century Gothic"/>
                          <a:ea typeface="Times New Roman"/>
                          <a:cs typeface="Times New Roman"/>
                        </a:rPr>
                        <a:t>33.500,00€</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28">
                <a:tc>
                  <a:txBody>
                    <a:bodyPr/>
                    <a:lstStyle/>
                    <a:p>
                      <a:pPr>
                        <a:lnSpc>
                          <a:spcPct val="115000"/>
                        </a:lnSpc>
                        <a:spcAft>
                          <a:spcPts val="0"/>
                        </a:spcAft>
                      </a:pPr>
                      <a:endParaRPr lang="it-IT" sz="6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700">
                        <a:latin typeface="Century Gothic"/>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28">
                <a:tc>
                  <a:txBody>
                    <a:bodyPr/>
                    <a:lstStyle/>
                    <a:p>
                      <a:pPr>
                        <a:lnSpc>
                          <a:spcPct val="115000"/>
                        </a:lnSpc>
                        <a:spcAft>
                          <a:spcPts val="0"/>
                        </a:spcAft>
                      </a:pPr>
                      <a:r>
                        <a:rPr lang="it-IT" sz="600" b="1">
                          <a:highlight>
                            <a:srgbClr val="00FF00"/>
                          </a:highlight>
                          <a:latin typeface="Century Gothic"/>
                          <a:ea typeface="Times New Roman"/>
                          <a:cs typeface="Times New Roman"/>
                        </a:rPr>
                        <a:t>TOTALE USCITE</a:t>
                      </a:r>
                      <a:endParaRPr lang="it-IT" sz="80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700" b="1" dirty="0">
                          <a:highlight>
                            <a:srgbClr val="00FF00"/>
                          </a:highlight>
                          <a:latin typeface="Century Gothic"/>
                          <a:ea typeface="Times New Roman"/>
                          <a:cs typeface="Times New Roman"/>
                        </a:rPr>
                        <a:t>42.500,00</a:t>
                      </a:r>
                      <a:endParaRPr lang="it-IT" sz="800" dirty="0">
                        <a:latin typeface="Calibri"/>
                        <a:ea typeface="Times New Roman"/>
                        <a:cs typeface="Times New Roman"/>
                      </a:endParaRPr>
                    </a:p>
                  </a:txBody>
                  <a:tcPr marL="50499" marR="50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ttangolo 8"/>
          <p:cNvSpPr/>
          <p:nvPr/>
        </p:nvSpPr>
        <p:spPr>
          <a:xfrm>
            <a:off x="500042" y="8310586"/>
            <a:ext cx="5857916"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latin typeface="Franklin Gothic Demi" pitchFamily="34" charset="0"/>
              </a:rPr>
              <a:t>RIEPILOGATIVI</a:t>
            </a:r>
            <a:endParaRPr lang="it-IT" sz="1200" dirty="0">
              <a:latin typeface="Franklin Gothic Demi" pitchFamily="34" charset="0"/>
            </a:endParaRPr>
          </a:p>
        </p:txBody>
      </p:sp>
      <p:sp>
        <p:nvSpPr>
          <p:cNvPr id="10" name="Rettangolo 9"/>
          <p:cNvSpPr/>
          <p:nvPr/>
        </p:nvSpPr>
        <p:spPr>
          <a:xfrm>
            <a:off x="500042" y="4238620"/>
            <a:ext cx="5857916"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latin typeface="Franklin Gothic Demi" pitchFamily="34" charset="0"/>
              </a:rPr>
              <a:t>USCITE  CAPITOLO 1- SPESE GENERALI</a:t>
            </a:r>
            <a:endParaRPr lang="it-IT" sz="1200" dirty="0">
              <a:latin typeface="Franklin Gothic Demi" pitchFamily="34" charset="0"/>
            </a:endParaRPr>
          </a:p>
        </p:txBody>
      </p:sp>
      <p:sp>
        <p:nvSpPr>
          <p:cNvPr id="11" name="Rettangolo 10"/>
          <p:cNvSpPr/>
          <p:nvPr/>
        </p:nvSpPr>
        <p:spPr>
          <a:xfrm>
            <a:off x="500042" y="5881694"/>
            <a:ext cx="5857916"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latin typeface="Franklin Gothic Demi" pitchFamily="34" charset="0"/>
              </a:rPr>
              <a:t>USCITE  CAPITOLO 2- MANIFESTAZIONI</a:t>
            </a:r>
            <a:endParaRPr lang="it-IT" sz="1200" dirty="0">
              <a:latin typeface="Franklin Gothic Demi" pitchFamily="34" charset="0"/>
            </a:endParaRPr>
          </a:p>
        </p:txBody>
      </p:sp>
      <p:sp>
        <p:nvSpPr>
          <p:cNvPr id="12" name="Rettangolo 11"/>
          <p:cNvSpPr/>
          <p:nvPr/>
        </p:nvSpPr>
        <p:spPr>
          <a:xfrm>
            <a:off x="500042" y="1381100"/>
            <a:ext cx="585791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Franklin Gothic Demi" pitchFamily="34" charset="0"/>
              </a:rPr>
              <a:t>TABELLA BILANCIO </a:t>
            </a:r>
            <a:r>
              <a:rPr lang="it-IT" dirty="0" err="1" smtClean="0">
                <a:latin typeface="Franklin Gothic Demi" pitchFamily="34" charset="0"/>
              </a:rPr>
              <a:t>DI</a:t>
            </a:r>
            <a:r>
              <a:rPr lang="it-IT" dirty="0" smtClean="0">
                <a:latin typeface="Franklin Gothic Demi" pitchFamily="34" charset="0"/>
              </a:rPr>
              <a:t> PREVISIONE 2016</a:t>
            </a:r>
            <a:endParaRPr lang="it-IT" dirty="0">
              <a:latin typeface="Franklin Gothic Demi" pitchFamily="34" charset="0"/>
            </a:endParaRPr>
          </a:p>
        </p:txBody>
      </p:sp>
      <p:sp>
        <p:nvSpPr>
          <p:cNvPr id="13" name="Rettangolo 12"/>
          <p:cNvSpPr/>
          <p:nvPr/>
        </p:nvSpPr>
        <p:spPr>
          <a:xfrm>
            <a:off x="500042" y="2452670"/>
            <a:ext cx="5857916"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latin typeface="Franklin Gothic Demi" pitchFamily="34" charset="0"/>
              </a:rPr>
              <a:t>ENTRATE</a:t>
            </a:r>
            <a:endParaRPr lang="it-IT" sz="1200" dirty="0">
              <a:latin typeface="Franklin Gothic Demi" pitchFamily="34" charset="0"/>
            </a:endParaRPr>
          </a:p>
        </p:txBody>
      </p:sp>
      <p:sp>
        <p:nvSpPr>
          <p:cNvPr id="14" name="Rettangolo 13"/>
          <p:cNvSpPr/>
          <p:nvPr/>
        </p:nvSpPr>
        <p:spPr>
          <a:xfrm>
            <a:off x="6072206" y="9382156"/>
            <a:ext cx="311304" cy="369332"/>
          </a:xfrm>
          <a:prstGeom prst="rect">
            <a:avLst/>
          </a:prstGeom>
        </p:spPr>
        <p:txBody>
          <a:bodyPr wrap="none">
            <a:spAutoFit/>
          </a:bodyPr>
          <a:lstStyle/>
          <a:p>
            <a:r>
              <a:rPr lang="it-IT" dirty="0" smtClean="0">
                <a:solidFill>
                  <a:schemeClr val="bg2">
                    <a:lumMod val="50000"/>
                  </a:schemeClr>
                </a:solidFill>
              </a:rPr>
              <a:t>9</a:t>
            </a:r>
            <a:endParaRPr lang="it-IT" dirty="0">
              <a:solidFill>
                <a:schemeClr val="bg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383" y="9"/>
            <a:ext cx="6975412" cy="9905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404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42918" y="1452538"/>
            <a:ext cx="1428760" cy="523220"/>
          </a:xfrm>
          <a:prstGeom prst="rect">
            <a:avLst/>
          </a:prstGeom>
          <a:noFill/>
        </p:spPr>
        <p:txBody>
          <a:bodyPr wrap="square" rtlCol="0">
            <a:spAutoFit/>
          </a:bodyPr>
          <a:lstStyle/>
          <a:p>
            <a:r>
              <a:rPr lang="it-IT" sz="2800" b="1" dirty="0" smtClean="0">
                <a:solidFill>
                  <a:schemeClr val="accent1">
                    <a:lumMod val="50000"/>
                  </a:schemeClr>
                </a:solidFill>
                <a:latin typeface="Bistecca" pitchFamily="2" charset="0"/>
              </a:rPr>
              <a:t>INDICE</a:t>
            </a:r>
            <a:endParaRPr lang="it-IT" sz="2800" b="1" dirty="0">
              <a:solidFill>
                <a:schemeClr val="accent1">
                  <a:lumMod val="50000"/>
                </a:schemeClr>
              </a:solidFill>
              <a:latin typeface="Bistecca" pitchFamily="2" charset="0"/>
            </a:endParaRPr>
          </a:p>
        </p:txBody>
      </p:sp>
      <p:sp>
        <p:nvSpPr>
          <p:cNvPr id="8" name="CasellaDiTesto 7"/>
          <p:cNvSpPr txBox="1"/>
          <p:nvPr/>
        </p:nvSpPr>
        <p:spPr>
          <a:xfrm>
            <a:off x="642918" y="2381232"/>
            <a:ext cx="5062604" cy="1938992"/>
          </a:xfrm>
          <a:prstGeom prst="rect">
            <a:avLst/>
          </a:prstGeom>
          <a:noFill/>
        </p:spPr>
        <p:txBody>
          <a:bodyPr wrap="none" rtlCol="0">
            <a:spAutoFit/>
          </a:bodyPr>
          <a:lstStyle/>
          <a:p>
            <a:pPr>
              <a:buFont typeface="Wingdings" pitchFamily="2" charset="2"/>
              <a:buChar char="Ø"/>
            </a:pPr>
            <a:r>
              <a:rPr lang="it-IT" sz="2000" b="1" dirty="0" smtClean="0">
                <a:solidFill>
                  <a:schemeClr val="tx2">
                    <a:lumMod val="50000"/>
                  </a:schemeClr>
                </a:solidFill>
                <a:latin typeface="Bistecca" pitchFamily="2" charset="0"/>
              </a:rPr>
              <a:t> PREFAZIONE</a:t>
            </a:r>
          </a:p>
          <a:p>
            <a:pPr>
              <a:buFont typeface="Wingdings" pitchFamily="2" charset="2"/>
              <a:buChar char="Ø"/>
            </a:pPr>
            <a:r>
              <a:rPr lang="it-IT" sz="2000" b="1" dirty="0" smtClean="0">
                <a:solidFill>
                  <a:schemeClr val="tx2">
                    <a:lumMod val="50000"/>
                  </a:schemeClr>
                </a:solidFill>
                <a:latin typeface="Bistecca" pitchFamily="2" charset="0"/>
              </a:rPr>
              <a:t> PREMESSA</a:t>
            </a:r>
          </a:p>
          <a:p>
            <a:pPr>
              <a:buFont typeface="Wingdings" pitchFamily="2" charset="2"/>
              <a:buChar char="Ø"/>
            </a:pPr>
            <a:r>
              <a:rPr lang="it-IT" sz="2000" b="1" dirty="0" smtClean="0">
                <a:solidFill>
                  <a:schemeClr val="tx2">
                    <a:lumMod val="50000"/>
                  </a:schemeClr>
                </a:solidFill>
                <a:latin typeface="Bistecca" pitchFamily="2" charset="0"/>
              </a:rPr>
              <a:t> IL PROGRAMMA MANIFESTAZIONI</a:t>
            </a:r>
          </a:p>
          <a:p>
            <a:pPr>
              <a:buFont typeface="Wingdings" pitchFamily="2" charset="2"/>
              <a:buChar char="Ø"/>
            </a:pPr>
            <a:r>
              <a:rPr lang="it-IT" sz="2000" b="1" dirty="0" smtClean="0">
                <a:solidFill>
                  <a:schemeClr val="tx2">
                    <a:lumMod val="50000"/>
                  </a:schemeClr>
                </a:solidFill>
                <a:latin typeface="Bistecca" pitchFamily="2" charset="0"/>
              </a:rPr>
              <a:t> PROGETTI IN VIA </a:t>
            </a:r>
            <a:r>
              <a:rPr lang="it-IT" sz="2000" b="1" dirty="0" err="1" smtClean="0">
                <a:solidFill>
                  <a:schemeClr val="tx2">
                    <a:lumMod val="50000"/>
                  </a:schemeClr>
                </a:solidFill>
                <a:latin typeface="Bistecca" pitchFamily="2" charset="0"/>
              </a:rPr>
              <a:t>DI</a:t>
            </a:r>
            <a:r>
              <a:rPr lang="it-IT" sz="2000" b="1" dirty="0" smtClean="0">
                <a:solidFill>
                  <a:schemeClr val="tx2">
                    <a:lumMod val="50000"/>
                  </a:schemeClr>
                </a:solidFill>
                <a:latin typeface="Bistecca" pitchFamily="2" charset="0"/>
              </a:rPr>
              <a:t> DEFINIZIONE PROGRAMMATICA</a:t>
            </a:r>
          </a:p>
          <a:p>
            <a:pPr>
              <a:buFont typeface="Wingdings" pitchFamily="2" charset="2"/>
              <a:buChar char="Ø"/>
            </a:pPr>
            <a:r>
              <a:rPr lang="it-IT" sz="2000" b="1" dirty="0" smtClean="0">
                <a:solidFill>
                  <a:schemeClr val="tx2">
                    <a:lumMod val="50000"/>
                  </a:schemeClr>
                </a:solidFill>
                <a:latin typeface="Bistecca" pitchFamily="2" charset="0"/>
              </a:rPr>
              <a:t> CONCLUSIONI</a:t>
            </a:r>
          </a:p>
          <a:p>
            <a:pPr>
              <a:buFont typeface="Wingdings" pitchFamily="2" charset="2"/>
              <a:buChar char="Ø"/>
            </a:pPr>
            <a:r>
              <a:rPr lang="it-IT" sz="2000" b="1" dirty="0" smtClean="0">
                <a:solidFill>
                  <a:schemeClr val="tx2">
                    <a:lumMod val="50000"/>
                  </a:schemeClr>
                </a:solidFill>
                <a:latin typeface="Bistecca" pitchFamily="2" charset="0"/>
              </a:rPr>
              <a:t> TABELLA COSTI </a:t>
            </a:r>
            <a:r>
              <a:rPr lang="it-IT" sz="2000" b="1" dirty="0" err="1" smtClean="0">
                <a:solidFill>
                  <a:schemeClr val="tx2">
                    <a:lumMod val="50000"/>
                  </a:schemeClr>
                </a:solidFill>
                <a:latin typeface="Bistecca" pitchFamily="2" charset="0"/>
              </a:rPr>
              <a:t>DI</a:t>
            </a:r>
            <a:r>
              <a:rPr lang="it-IT" sz="2000" b="1" dirty="0" smtClean="0">
                <a:solidFill>
                  <a:schemeClr val="tx2">
                    <a:lumMod val="50000"/>
                  </a:schemeClr>
                </a:solidFill>
                <a:latin typeface="Bistecca" pitchFamily="2" charset="0"/>
              </a:rPr>
              <a:t> PREVISIONE</a:t>
            </a:r>
          </a:p>
        </p:txBody>
      </p:sp>
      <p:sp>
        <p:nvSpPr>
          <p:cNvPr id="9" name="CasellaDiTesto 8"/>
          <p:cNvSpPr txBox="1"/>
          <p:nvPr/>
        </p:nvSpPr>
        <p:spPr>
          <a:xfrm>
            <a:off x="714356" y="4881562"/>
            <a:ext cx="1622560" cy="461665"/>
          </a:xfrm>
          <a:prstGeom prst="rect">
            <a:avLst/>
          </a:prstGeom>
          <a:noFill/>
        </p:spPr>
        <p:txBody>
          <a:bodyPr wrap="none" rtlCol="0">
            <a:spAutoFit/>
          </a:bodyPr>
          <a:lstStyle/>
          <a:p>
            <a:r>
              <a:rPr lang="it-IT" sz="2400" b="1" dirty="0" smtClean="0">
                <a:solidFill>
                  <a:schemeClr val="tx2">
                    <a:lumMod val="50000"/>
                  </a:schemeClr>
                </a:solidFill>
                <a:latin typeface="Bistecca" pitchFamily="2" charset="0"/>
              </a:rPr>
              <a:t>GLI ALLEGATI</a:t>
            </a:r>
            <a:endParaRPr lang="it-IT" sz="2400" b="1" dirty="0">
              <a:solidFill>
                <a:schemeClr val="tx2">
                  <a:lumMod val="50000"/>
                </a:schemeClr>
              </a:solidFill>
              <a:latin typeface="Bistecca" pitchFamily="2" charset="0"/>
            </a:endParaRPr>
          </a:p>
        </p:txBody>
      </p:sp>
      <p:sp>
        <p:nvSpPr>
          <p:cNvPr id="11" name="CasellaDiTesto 10"/>
          <p:cNvSpPr txBox="1"/>
          <p:nvPr/>
        </p:nvSpPr>
        <p:spPr>
          <a:xfrm>
            <a:off x="729399" y="5667380"/>
            <a:ext cx="6128601" cy="1631216"/>
          </a:xfrm>
          <a:prstGeom prst="rect">
            <a:avLst/>
          </a:prstGeom>
          <a:noFill/>
        </p:spPr>
        <p:txBody>
          <a:bodyPr wrap="none" rtlCol="0">
            <a:spAutoFit/>
          </a:bodyPr>
          <a:lstStyle/>
          <a:p>
            <a:r>
              <a:rPr lang="it-IT" sz="2000" b="1" dirty="0" smtClean="0">
                <a:solidFill>
                  <a:schemeClr val="tx2">
                    <a:lumMod val="50000"/>
                  </a:schemeClr>
                </a:solidFill>
                <a:latin typeface="Bistecca" pitchFamily="2" charset="0"/>
              </a:rPr>
              <a:t>Allegato 1 – Verbale Approvazione Bilancio di Previsione</a:t>
            </a:r>
          </a:p>
          <a:p>
            <a:r>
              <a:rPr lang="it-IT" sz="2000" b="1" dirty="0" smtClean="0">
                <a:solidFill>
                  <a:schemeClr val="tx2">
                    <a:lumMod val="50000"/>
                  </a:schemeClr>
                </a:solidFill>
                <a:latin typeface="Bistecca" pitchFamily="2" charset="0"/>
              </a:rPr>
              <a:t>dell’assemblea dei soci</a:t>
            </a:r>
          </a:p>
          <a:p>
            <a:r>
              <a:rPr lang="it-IT" sz="2000" b="1" dirty="0" smtClean="0">
                <a:solidFill>
                  <a:schemeClr val="tx2">
                    <a:lumMod val="50000"/>
                  </a:schemeClr>
                </a:solidFill>
                <a:latin typeface="Bistecca" pitchFamily="2" charset="0"/>
              </a:rPr>
              <a:t>Allegato 2 – Verbale approvazione del Bilancio di chiusura </a:t>
            </a:r>
          </a:p>
          <a:p>
            <a:r>
              <a:rPr lang="it-IT" sz="2000" b="1" dirty="0" smtClean="0">
                <a:solidFill>
                  <a:schemeClr val="tx2">
                    <a:lumMod val="50000"/>
                  </a:schemeClr>
                </a:solidFill>
                <a:latin typeface="Bistecca" pitchFamily="2" charset="0"/>
              </a:rPr>
              <a:t>dell’esercizio finanziario precedente approvato dal collegio dei Revisori dei Conti</a:t>
            </a:r>
          </a:p>
          <a:p>
            <a:r>
              <a:rPr lang="it-IT" sz="2000" b="1" dirty="0" smtClean="0">
                <a:solidFill>
                  <a:schemeClr val="tx2">
                    <a:lumMod val="50000"/>
                  </a:schemeClr>
                </a:solidFill>
                <a:latin typeface="Bistecca" pitchFamily="2" charset="0"/>
              </a:rPr>
              <a:t>Allegato 3 – Relazione Bilancio consuntivo 2015</a:t>
            </a:r>
            <a:endParaRPr lang="it-IT" sz="2000" b="1" dirty="0">
              <a:solidFill>
                <a:schemeClr val="tx2">
                  <a:lumMod val="50000"/>
                </a:schemeClr>
              </a:solidFill>
              <a:latin typeface="Bistecca"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206098"/>
            <a:ext cx="609352" cy="58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6357958" y="9310718"/>
            <a:ext cx="256802" cy="369332"/>
          </a:xfrm>
          <a:prstGeom prst="rect">
            <a:avLst/>
          </a:prstGeom>
          <a:noFill/>
        </p:spPr>
        <p:txBody>
          <a:bodyPr wrap="none" rtlCol="0">
            <a:spAutoFit/>
          </a:bodyPr>
          <a:lstStyle/>
          <a:p>
            <a:r>
              <a:rPr lang="it-IT" dirty="0" smtClean="0">
                <a:solidFill>
                  <a:schemeClr val="bg2">
                    <a:lumMod val="50000"/>
                  </a:schemeClr>
                </a:solidFill>
              </a:rPr>
              <a:t>1</a:t>
            </a:r>
            <a:endParaRPr lang="it-IT" dirty="0">
              <a:solidFill>
                <a:schemeClr val="bg2">
                  <a:lumMod val="50000"/>
                </a:schemeClr>
              </a:solidFill>
            </a:endParaRPr>
          </a:p>
        </p:txBody>
      </p:sp>
      <p:cxnSp>
        <p:nvCxnSpPr>
          <p:cNvPr id="18" name="Connettore 1 17"/>
          <p:cNvCxnSpPr/>
          <p:nvPr/>
        </p:nvCxnSpPr>
        <p:spPr>
          <a:xfrm rot="5400000">
            <a:off x="-762012" y="9715516"/>
            <a:ext cx="9521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42035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3857628" y="1666850"/>
            <a:ext cx="2714620" cy="7286677"/>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142984" y="1095348"/>
            <a:ext cx="1702710" cy="523220"/>
          </a:xfrm>
          <a:prstGeom prst="rect">
            <a:avLst/>
          </a:prstGeom>
          <a:noFill/>
        </p:spPr>
        <p:txBody>
          <a:bodyPr wrap="none" rtlCol="0">
            <a:spAutoFit/>
          </a:bodyPr>
          <a:lstStyle/>
          <a:p>
            <a:r>
              <a:rPr lang="it-IT" sz="2800" b="1" dirty="0" smtClean="0">
                <a:solidFill>
                  <a:schemeClr val="bg2">
                    <a:lumMod val="50000"/>
                  </a:schemeClr>
                </a:solidFill>
                <a:latin typeface="Bistecca" pitchFamily="2" charset="0"/>
              </a:rPr>
              <a:t>PREFAZIONE</a:t>
            </a:r>
            <a:endParaRPr lang="it-IT" sz="2800" b="1" dirty="0">
              <a:solidFill>
                <a:schemeClr val="bg2">
                  <a:lumMod val="50000"/>
                </a:schemeClr>
              </a:solidFill>
              <a:latin typeface="Bistecca" pitchFamily="2" charset="0"/>
            </a:endParaRPr>
          </a:p>
        </p:txBody>
      </p:sp>
      <p:sp>
        <p:nvSpPr>
          <p:cNvPr id="4" name="CasellaDiTesto 3"/>
          <p:cNvSpPr txBox="1"/>
          <p:nvPr/>
        </p:nvSpPr>
        <p:spPr>
          <a:xfrm>
            <a:off x="6357958" y="9310718"/>
            <a:ext cx="296876" cy="369332"/>
          </a:xfrm>
          <a:prstGeom prst="rect">
            <a:avLst/>
          </a:prstGeom>
          <a:noFill/>
        </p:spPr>
        <p:txBody>
          <a:bodyPr wrap="none" rtlCol="0">
            <a:spAutoFit/>
          </a:bodyPr>
          <a:lstStyle/>
          <a:p>
            <a:r>
              <a:rPr lang="it-IT" dirty="0" smtClean="0">
                <a:solidFill>
                  <a:schemeClr val="bg2">
                    <a:lumMod val="50000"/>
                  </a:schemeClr>
                </a:solidFill>
              </a:rPr>
              <a:t>2</a:t>
            </a:r>
            <a:endParaRPr lang="it-IT" dirty="0">
              <a:solidFill>
                <a:schemeClr val="bg2">
                  <a:lumMod val="50000"/>
                </a:schemeClr>
              </a:solidFill>
            </a:endParaRPr>
          </a:p>
        </p:txBody>
      </p:sp>
      <p:pic>
        <p:nvPicPr>
          <p:cNvPr id="1027" name="Picture 3"/>
          <p:cNvPicPr>
            <a:picLocks noChangeAspect="1" noChangeArrowheads="1"/>
          </p:cNvPicPr>
          <p:nvPr/>
        </p:nvPicPr>
        <p:blipFill>
          <a:blip r:embed="rId2"/>
          <a:srcRect/>
          <a:stretch>
            <a:fillRect/>
          </a:stretch>
        </p:blipFill>
        <p:spPr bwMode="auto">
          <a:xfrm>
            <a:off x="1785926" y="8739214"/>
            <a:ext cx="1657347" cy="1006945"/>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16008" y="128471"/>
            <a:ext cx="823666" cy="792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500047" y="1595417"/>
            <a:ext cx="3219595" cy="7273786"/>
          </a:xfrm>
          <a:prstGeom prst="rect">
            <a:avLst/>
          </a:prstGeom>
          <a:noFill/>
        </p:spPr>
        <p:txBody>
          <a:bodyPr wrap="square" rtlCol="0">
            <a:spAutoFit/>
          </a:bodyPr>
          <a:lstStyle/>
          <a:p>
            <a:pPr algn="just">
              <a:lnSpc>
                <a:spcPts val="1600"/>
              </a:lnSpc>
            </a:pPr>
            <a:r>
              <a:rPr lang="it-IT" sz="1000" dirty="0" smtClean="0">
                <a:latin typeface="Century Gothic" pitchFamily="34" charset="0"/>
              </a:rPr>
              <a:t>Il successo degli eventi organizzati nell’anno appena trascorso ed i numerosi  riscontri mediatici testimoniano l’operosità della Pro Loco Brancaleone e fungono da stimolo a programmare </a:t>
            </a:r>
            <a:r>
              <a:rPr lang="it-IT" sz="1000" dirty="0">
                <a:latin typeface="Century Gothic" pitchFamily="34" charset="0"/>
              </a:rPr>
              <a:t>nuove e importanti iniziative.</a:t>
            </a:r>
          </a:p>
          <a:p>
            <a:pPr algn="just">
              <a:lnSpc>
                <a:spcPts val="1600"/>
              </a:lnSpc>
            </a:pPr>
            <a:r>
              <a:rPr lang="it-IT" sz="1000" dirty="0" smtClean="0">
                <a:latin typeface="Century Gothic" pitchFamily="34" charset="0"/>
              </a:rPr>
              <a:t>Il risultato ottenuto è il frutto del lavoro di un gruppo di giovani che, con le pochissime risorse a disposizione, </a:t>
            </a:r>
            <a:r>
              <a:rPr lang="it-IT" sz="1000" dirty="0" smtClean="0">
                <a:latin typeface="Century Gothic" pitchFamily="34" charset="0"/>
              </a:rPr>
              <a:t>hanno cercato </a:t>
            </a:r>
            <a:r>
              <a:rPr lang="it-IT" sz="1000" dirty="0" smtClean="0">
                <a:latin typeface="Century Gothic" pitchFamily="34" charset="0"/>
              </a:rPr>
              <a:t>di </a:t>
            </a:r>
            <a:r>
              <a:rPr lang="it-IT" sz="1000" dirty="0">
                <a:latin typeface="Century Gothic" pitchFamily="34" charset="0"/>
              </a:rPr>
              <a:t>dare il proprio contributo ad un territorio che </a:t>
            </a:r>
            <a:r>
              <a:rPr lang="it-IT" sz="1000" dirty="0" smtClean="0">
                <a:latin typeface="Century Gothic" pitchFamily="34" charset="0"/>
              </a:rPr>
              <a:t>vuole riscattarsi da tanti </a:t>
            </a:r>
            <a:r>
              <a:rPr lang="it-IT" sz="1000" dirty="0">
                <a:latin typeface="Century Gothic" pitchFamily="34" charset="0"/>
              </a:rPr>
              <a:t>anni di </a:t>
            </a:r>
            <a:r>
              <a:rPr lang="it-IT" sz="1000" dirty="0" smtClean="0">
                <a:latin typeface="Century Gothic" pitchFamily="34" charset="0"/>
              </a:rPr>
              <a:t>oscurantismo.</a:t>
            </a:r>
          </a:p>
          <a:p>
            <a:pPr algn="just">
              <a:lnSpc>
                <a:spcPts val="1600"/>
              </a:lnSpc>
            </a:pPr>
            <a:endParaRPr lang="it-IT" sz="1000" dirty="0">
              <a:latin typeface="Century Gothic" pitchFamily="34" charset="0"/>
            </a:endParaRPr>
          </a:p>
          <a:p>
            <a:pPr algn="just">
              <a:lnSpc>
                <a:spcPts val="1600"/>
              </a:lnSpc>
            </a:pPr>
            <a:r>
              <a:rPr lang="it-IT" sz="1000" dirty="0" smtClean="0">
                <a:latin typeface="Century Gothic" pitchFamily="34" charset="0"/>
              </a:rPr>
              <a:t>Il programma 2016 punta come sempre a migliorare le manifestazioni </a:t>
            </a:r>
            <a:r>
              <a:rPr lang="it-IT" sz="1000" dirty="0" smtClean="0">
                <a:latin typeface="Century Gothic" pitchFamily="34" charset="0"/>
              </a:rPr>
              <a:t>ricadenti nell’ambito turistico</a:t>
            </a:r>
            <a:r>
              <a:rPr lang="it-IT" sz="1000" dirty="0" smtClean="0">
                <a:latin typeface="Century Gothic" pitchFamily="34" charset="0"/>
              </a:rPr>
              <a:t>, </a:t>
            </a:r>
            <a:r>
              <a:rPr lang="it-IT" sz="1000" dirty="0" smtClean="0">
                <a:latin typeface="Century Gothic" pitchFamily="34" charset="0"/>
              </a:rPr>
              <a:t>s</a:t>
            </a:r>
            <a:r>
              <a:rPr lang="it-IT" sz="1000" dirty="0" smtClean="0">
                <a:latin typeface="Century Gothic" pitchFamily="34" charset="0"/>
              </a:rPr>
              <a:t>ociale e culturale. Punta  </a:t>
            </a:r>
            <a:r>
              <a:rPr lang="it-IT" sz="1000" dirty="0" smtClean="0">
                <a:latin typeface="Century Gothic" pitchFamily="34" charset="0"/>
              </a:rPr>
              <a:t>soprattutto </a:t>
            </a:r>
            <a:r>
              <a:rPr lang="it-IT" sz="1000" dirty="0" smtClean="0">
                <a:latin typeface="Century Gothic" pitchFamily="34" charset="0"/>
              </a:rPr>
              <a:t>a promuovere eventi di grande </a:t>
            </a:r>
            <a:r>
              <a:rPr lang="it-IT" sz="1000" dirty="0" smtClean="0">
                <a:latin typeface="Century Gothic" pitchFamily="34" charset="0"/>
              </a:rPr>
              <a:t>richiamo e spessore, </a:t>
            </a:r>
            <a:r>
              <a:rPr lang="it-IT" sz="1000" dirty="0" smtClean="0">
                <a:latin typeface="Century Gothic" pitchFamily="34" charset="0"/>
              </a:rPr>
              <a:t>nonché a consolidare i rapporti di collaborazione con tutte le Associazioni e vari Enti operanti nel </a:t>
            </a:r>
            <a:r>
              <a:rPr lang="it-IT" sz="1000" dirty="0" smtClean="0">
                <a:latin typeface="Century Gothic" pitchFamily="34" charset="0"/>
              </a:rPr>
              <a:t>nostro territorio.</a:t>
            </a:r>
            <a:endParaRPr lang="it-IT" sz="1000" dirty="0" smtClean="0">
              <a:latin typeface="Century Gothic" pitchFamily="34" charset="0"/>
            </a:endParaRPr>
          </a:p>
          <a:p>
            <a:pPr algn="just">
              <a:lnSpc>
                <a:spcPts val="1600"/>
              </a:lnSpc>
            </a:pPr>
            <a:endParaRPr lang="it-IT" sz="1000" i="1" dirty="0" smtClean="0">
              <a:latin typeface="Century Gothic" pitchFamily="34" charset="0"/>
            </a:endParaRPr>
          </a:p>
          <a:p>
            <a:pPr algn="just">
              <a:lnSpc>
                <a:spcPts val="1600"/>
              </a:lnSpc>
            </a:pPr>
            <a:r>
              <a:rPr lang="it-IT" sz="1000" i="1" dirty="0" smtClean="0">
                <a:latin typeface="Century Gothic" pitchFamily="34" charset="0"/>
              </a:rPr>
              <a:t>Il nostro auspicio è </a:t>
            </a:r>
            <a:r>
              <a:rPr lang="it-IT" sz="1000" i="1" dirty="0">
                <a:latin typeface="Century Gothic" pitchFamily="34" charset="0"/>
              </a:rPr>
              <a:t>quello che le </a:t>
            </a:r>
            <a:r>
              <a:rPr lang="it-IT" sz="1000" i="1" dirty="0" smtClean="0">
                <a:latin typeface="Century Gothic" pitchFamily="34" charset="0"/>
              </a:rPr>
              <a:t>Amministrazioni Locali recepiscano l’immane </a:t>
            </a:r>
            <a:r>
              <a:rPr lang="it-IT" sz="1000" i="1" dirty="0">
                <a:latin typeface="Century Gothic" pitchFamily="34" charset="0"/>
              </a:rPr>
              <a:t>sforzo che la nostra Associazione sta compiendo </a:t>
            </a:r>
            <a:r>
              <a:rPr lang="it-IT" sz="1000" i="1" dirty="0" smtClean="0">
                <a:latin typeface="Century Gothic" pitchFamily="34" charset="0"/>
              </a:rPr>
              <a:t>ormai da quattro anni, sul piano culturale e turistico, e forniscano il necessario </a:t>
            </a:r>
            <a:r>
              <a:rPr lang="it-IT" sz="1000" i="1" dirty="0">
                <a:latin typeface="Century Gothic" pitchFamily="34" charset="0"/>
              </a:rPr>
              <a:t>sostegno </a:t>
            </a:r>
            <a:r>
              <a:rPr lang="it-IT" sz="1000" i="1" dirty="0" smtClean="0">
                <a:latin typeface="Century Gothic" pitchFamily="34" charset="0"/>
              </a:rPr>
              <a:t>economico, </a:t>
            </a:r>
            <a:r>
              <a:rPr lang="it-IT" sz="1000" i="1" dirty="0">
                <a:latin typeface="Century Gothic" pitchFamily="34" charset="0"/>
              </a:rPr>
              <a:t>morale ed </a:t>
            </a:r>
            <a:r>
              <a:rPr lang="it-IT" sz="1000" i="1" dirty="0" smtClean="0">
                <a:latin typeface="Century Gothic" pitchFamily="34" charset="0"/>
              </a:rPr>
              <a:t>istituzionale  all’attuazione del programma 2016, ricco ancora una volta di idee e manifestazioni di carattere pubblico, che punta a coinvolgere i giovani, che noi riteniamo; sono alla </a:t>
            </a:r>
            <a:r>
              <a:rPr lang="it-IT" sz="1000" i="1" dirty="0">
                <a:latin typeface="Century Gothic" pitchFamily="34" charset="0"/>
              </a:rPr>
              <a:t>base di </a:t>
            </a:r>
            <a:r>
              <a:rPr lang="it-IT" sz="1000" i="1" dirty="0" smtClean="0">
                <a:latin typeface="Century Gothic" pitchFamily="34" charset="0"/>
              </a:rPr>
              <a:t>un processo culturale che mira ad un futuro di rilancio turistico e sociale della </a:t>
            </a:r>
            <a:r>
              <a:rPr lang="it-IT" sz="1000" i="1" dirty="0">
                <a:latin typeface="Century Gothic" pitchFamily="34" charset="0"/>
              </a:rPr>
              <a:t>nostra </a:t>
            </a:r>
            <a:r>
              <a:rPr lang="it-IT" sz="1000" i="1" dirty="0" smtClean="0">
                <a:latin typeface="Century Gothic" pitchFamily="34" charset="0"/>
              </a:rPr>
              <a:t>cittadina e di tutto il comprensorio della meravigliosa </a:t>
            </a:r>
            <a:r>
              <a:rPr lang="it-IT" sz="1000" i="1" dirty="0">
                <a:latin typeface="Century Gothic" pitchFamily="34" charset="0"/>
              </a:rPr>
              <a:t>Costa dei </a:t>
            </a:r>
            <a:r>
              <a:rPr lang="it-IT" sz="1000" i="1" dirty="0" smtClean="0">
                <a:latin typeface="Century Gothic" pitchFamily="34" charset="0"/>
              </a:rPr>
              <a:t>Gelsomini.</a:t>
            </a:r>
          </a:p>
          <a:p>
            <a:pPr algn="just">
              <a:lnSpc>
                <a:spcPts val="1600"/>
              </a:lnSpc>
            </a:pPr>
            <a:endParaRPr lang="it-IT" sz="1000" i="1" dirty="0" smtClean="0">
              <a:latin typeface="Century Gothic" pitchFamily="34" charset="0"/>
            </a:endParaRPr>
          </a:p>
          <a:p>
            <a:pPr algn="just">
              <a:lnSpc>
                <a:spcPts val="1600"/>
              </a:lnSpc>
            </a:pPr>
            <a:r>
              <a:rPr lang="it-IT" sz="1000" i="1" dirty="0">
                <a:latin typeface="Century Gothic" pitchFamily="34" charset="0"/>
              </a:rPr>
              <a:t> </a:t>
            </a:r>
            <a:r>
              <a:rPr lang="it-IT" sz="1000" i="1" dirty="0" smtClean="0">
                <a:latin typeface="Century Gothic" pitchFamily="34" charset="0"/>
              </a:rPr>
              <a:t>                                            </a:t>
            </a:r>
            <a:r>
              <a:rPr lang="it-IT" sz="1000" b="1" i="1" dirty="0" smtClean="0">
                <a:latin typeface="Century Gothic" pitchFamily="34" charset="0"/>
              </a:rPr>
              <a:t>Il Presidente</a:t>
            </a:r>
          </a:p>
          <a:p>
            <a:pPr algn="just">
              <a:lnSpc>
                <a:spcPts val="1600"/>
              </a:lnSpc>
            </a:pPr>
            <a:r>
              <a:rPr lang="it-IT" sz="1000" b="1" i="1" dirty="0">
                <a:latin typeface="Century Gothic" pitchFamily="34" charset="0"/>
              </a:rPr>
              <a:t> </a:t>
            </a:r>
            <a:r>
              <a:rPr lang="it-IT" sz="1000" b="1" i="1" dirty="0" smtClean="0">
                <a:latin typeface="Century Gothic" pitchFamily="34" charset="0"/>
              </a:rPr>
              <a:t>                                        Carmine Verduci</a:t>
            </a:r>
          </a:p>
        </p:txBody>
      </p:sp>
      <p:pic>
        <p:nvPicPr>
          <p:cNvPr id="1026" name="Picture 2" descr="C:\Users\Carmine\Desktop\11728786_10205998548500395_3905823778150699656_o.jpg"/>
          <p:cNvPicPr>
            <a:picLocks noChangeAspect="1" noChangeArrowheads="1"/>
          </p:cNvPicPr>
          <p:nvPr/>
        </p:nvPicPr>
        <p:blipFill>
          <a:blip r:embed="rId4" cstate="print"/>
          <a:srcRect/>
          <a:stretch>
            <a:fillRect/>
          </a:stretch>
        </p:blipFill>
        <p:spPr bwMode="auto">
          <a:xfrm>
            <a:off x="3929066" y="1809729"/>
            <a:ext cx="2571768" cy="1643074"/>
          </a:xfrm>
          <a:prstGeom prst="rect">
            <a:avLst/>
          </a:prstGeom>
          <a:noFill/>
        </p:spPr>
      </p:pic>
      <p:pic>
        <p:nvPicPr>
          <p:cNvPr id="2" name="Picture 3" descr="C:\Users\Carmine\Desktop\11822529_749294988525831_7100797001857690690_n.jpg"/>
          <p:cNvPicPr>
            <a:picLocks noChangeAspect="1" noChangeArrowheads="1"/>
          </p:cNvPicPr>
          <p:nvPr/>
        </p:nvPicPr>
        <p:blipFill>
          <a:blip r:embed="rId5" cstate="print"/>
          <a:srcRect/>
          <a:stretch>
            <a:fillRect/>
          </a:stretch>
        </p:blipFill>
        <p:spPr bwMode="auto">
          <a:xfrm>
            <a:off x="3929066" y="3595678"/>
            <a:ext cx="2571768" cy="1714511"/>
          </a:xfrm>
          <a:prstGeom prst="rect">
            <a:avLst/>
          </a:prstGeom>
          <a:noFill/>
        </p:spPr>
      </p:pic>
      <p:pic>
        <p:nvPicPr>
          <p:cNvPr id="1028" name="Picture 4" descr="C:\Users\Carmine\Desktop\1535668_10152514707012382_317266185810727143_n.jpg"/>
          <p:cNvPicPr>
            <a:picLocks noChangeAspect="1" noChangeArrowheads="1"/>
          </p:cNvPicPr>
          <p:nvPr/>
        </p:nvPicPr>
        <p:blipFill>
          <a:blip r:embed="rId6"/>
          <a:srcRect/>
          <a:stretch>
            <a:fillRect/>
          </a:stretch>
        </p:blipFill>
        <p:spPr bwMode="auto">
          <a:xfrm>
            <a:off x="3929066" y="6953264"/>
            <a:ext cx="2541773" cy="1871678"/>
          </a:xfrm>
          <a:prstGeom prst="rect">
            <a:avLst/>
          </a:prstGeom>
          <a:noFill/>
        </p:spPr>
      </p:pic>
      <p:pic>
        <p:nvPicPr>
          <p:cNvPr id="1029" name="Picture 5" descr="C:\Users\Carmine\Desktop\10694273_10204026654164269_4960086313536488822_o.jpg"/>
          <p:cNvPicPr>
            <a:picLocks noChangeAspect="1" noChangeArrowheads="1"/>
          </p:cNvPicPr>
          <p:nvPr/>
        </p:nvPicPr>
        <p:blipFill>
          <a:blip r:embed="rId7" cstate="print"/>
          <a:srcRect/>
          <a:stretch>
            <a:fillRect/>
          </a:stretch>
        </p:blipFill>
        <p:spPr bwMode="auto">
          <a:xfrm>
            <a:off x="3929067" y="5381628"/>
            <a:ext cx="2571768" cy="1500198"/>
          </a:xfrm>
          <a:prstGeom prst="rect">
            <a:avLst/>
          </a:prstGeom>
          <a:noFill/>
        </p:spPr>
      </p:pic>
    </p:spTree>
    <p:extLst>
      <p:ext uri="{BB962C8B-B14F-4D97-AF65-F5344CB8AC3E}">
        <p14:creationId xmlns="" xmlns:p14="http://schemas.microsoft.com/office/powerpoint/2010/main" val="242766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714356" y="2095480"/>
            <a:ext cx="5643602" cy="7478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ts val="1600"/>
              </a:lnSpc>
            </a:pPr>
            <a:r>
              <a:rPr lang="it-IT" sz="1200" dirty="0" smtClean="0">
                <a:latin typeface="Century Gothic" pitchFamily="34" charset="0"/>
              </a:rPr>
              <a:t>Per l’anno 2016, la Pro-Loco di Brancaleone presenta un programma ricco, variegato e molto ambizioso, articolato e </a:t>
            </a:r>
            <a:r>
              <a:rPr lang="it-IT" sz="1200" dirty="0" smtClean="0">
                <a:latin typeface="Century Gothic" pitchFamily="34" charset="0"/>
              </a:rPr>
              <a:t>coerente </a:t>
            </a:r>
            <a:r>
              <a:rPr lang="it-IT" sz="1200" dirty="0" smtClean="0">
                <a:latin typeface="Century Gothic" pitchFamily="34" charset="0"/>
              </a:rPr>
              <a:t>con le risorse </a:t>
            </a:r>
            <a:r>
              <a:rPr lang="it-IT" sz="1200" dirty="0" smtClean="0">
                <a:latin typeface="Century Gothic" pitchFamily="34" charset="0"/>
              </a:rPr>
              <a:t>umane all’interno </a:t>
            </a:r>
            <a:r>
              <a:rPr lang="it-IT" sz="1200" dirty="0" smtClean="0">
                <a:latin typeface="Century Gothic" pitchFamily="34" charset="0"/>
              </a:rPr>
              <a:t>delle nostra Associazione che a Maggio </a:t>
            </a:r>
            <a:r>
              <a:rPr lang="it-IT" sz="1200" dirty="0" smtClean="0">
                <a:latin typeface="Century Gothic" pitchFamily="34" charset="0"/>
              </a:rPr>
              <a:t>terminerà </a:t>
            </a:r>
            <a:r>
              <a:rPr lang="it-IT" sz="1200" dirty="0" smtClean="0">
                <a:latin typeface="Century Gothic" pitchFamily="34" charset="0"/>
              </a:rPr>
              <a:t>i </a:t>
            </a:r>
            <a:r>
              <a:rPr lang="it-IT" sz="1200" dirty="0" smtClean="0">
                <a:latin typeface="Century Gothic" pitchFamily="34" charset="0"/>
              </a:rPr>
              <a:t>suoi quattro </a:t>
            </a:r>
            <a:r>
              <a:rPr lang="it-IT" sz="1200" dirty="0" smtClean="0">
                <a:latin typeface="Century Gothic" pitchFamily="34" charset="0"/>
              </a:rPr>
              <a:t>anni </a:t>
            </a:r>
            <a:r>
              <a:rPr lang="it-IT" sz="1200" dirty="0" smtClean="0">
                <a:latin typeface="Century Gothic" pitchFamily="34" charset="0"/>
              </a:rPr>
              <a:t>di operatività, come previsto dallo </a:t>
            </a:r>
            <a:r>
              <a:rPr lang="it-IT" sz="1200" dirty="0" smtClean="0">
                <a:latin typeface="Century Gothic" pitchFamily="34" charset="0"/>
              </a:rPr>
              <a:t>S</a:t>
            </a:r>
            <a:r>
              <a:rPr lang="it-IT" sz="1200" dirty="0" smtClean="0">
                <a:latin typeface="Century Gothic" pitchFamily="34" charset="0"/>
              </a:rPr>
              <a:t>tatuto </a:t>
            </a:r>
            <a:r>
              <a:rPr lang="it-IT" sz="1200" dirty="0" smtClean="0">
                <a:latin typeface="Century Gothic" pitchFamily="34" charset="0"/>
              </a:rPr>
              <a:t>Regionale </a:t>
            </a:r>
            <a:r>
              <a:rPr lang="it-IT" sz="1200" dirty="0" smtClean="0">
                <a:latin typeface="Century Gothic" pitchFamily="34" charset="0"/>
              </a:rPr>
              <a:t>vigente, </a:t>
            </a:r>
            <a:r>
              <a:rPr lang="it-IT" sz="1200" dirty="0" smtClean="0">
                <a:latin typeface="Century Gothic" pitchFamily="34" charset="0"/>
              </a:rPr>
              <a:t>e che vedrà </a:t>
            </a:r>
            <a:r>
              <a:rPr lang="it-IT" sz="1200" dirty="0" smtClean="0">
                <a:latin typeface="Century Gothic" pitchFamily="34" charset="0"/>
              </a:rPr>
              <a:t>IL RINNOVO </a:t>
            </a:r>
            <a:r>
              <a:rPr lang="it-IT" sz="1200" dirty="0" err="1" smtClean="0">
                <a:latin typeface="Century Gothic" pitchFamily="34" charset="0"/>
              </a:rPr>
              <a:t>DI</a:t>
            </a:r>
            <a:r>
              <a:rPr lang="it-IT" sz="1200" dirty="0" smtClean="0">
                <a:latin typeface="Century Gothic" pitchFamily="34" charset="0"/>
              </a:rPr>
              <a:t> TUTTE LE CARICHE con le </a:t>
            </a:r>
            <a:r>
              <a:rPr lang="it-IT" sz="1200" dirty="0" smtClean="0">
                <a:latin typeface="Century Gothic" pitchFamily="34" charset="0"/>
              </a:rPr>
              <a:t>elezioni del nuovo </a:t>
            </a:r>
            <a:r>
              <a:rPr lang="it-IT" sz="1200" dirty="0" smtClean="0">
                <a:latin typeface="Century Gothic" pitchFamily="34" charset="0"/>
              </a:rPr>
              <a:t>direttivo, chiamato a guidare il presente programma.</a:t>
            </a:r>
            <a:endParaRPr lang="it-IT" sz="1200" dirty="0" smtClean="0">
              <a:latin typeface="Century Gothic" pitchFamily="34" charset="0"/>
            </a:endParaRPr>
          </a:p>
          <a:p>
            <a:pPr algn="just">
              <a:lnSpc>
                <a:spcPts val="1600"/>
              </a:lnSpc>
            </a:pPr>
            <a:endParaRPr lang="it-IT" sz="1200" dirty="0">
              <a:latin typeface="Century Gothic" pitchFamily="34" charset="0"/>
            </a:endParaRPr>
          </a:p>
          <a:p>
            <a:pPr algn="just">
              <a:lnSpc>
                <a:spcPts val="1600"/>
              </a:lnSpc>
            </a:pPr>
            <a:r>
              <a:rPr lang="it-IT" sz="1200" dirty="0" smtClean="0">
                <a:latin typeface="Century Gothic" pitchFamily="34" charset="0"/>
              </a:rPr>
              <a:t>Manifestazioni </a:t>
            </a:r>
            <a:r>
              <a:rPr lang="it-IT" sz="1200" dirty="0" smtClean="0">
                <a:latin typeface="Century Gothic" pitchFamily="34" charset="0"/>
              </a:rPr>
              <a:t>di carattere pubblico come;  sagre, rassegne, concerti, incontri tematici, mostre, e work-shop meglio illustrate nelle pagine successive.</a:t>
            </a:r>
          </a:p>
          <a:p>
            <a:pPr algn="just">
              <a:lnSpc>
                <a:spcPts val="1600"/>
              </a:lnSpc>
            </a:pPr>
            <a:endParaRPr lang="it-IT" sz="1200" dirty="0" smtClean="0">
              <a:latin typeface="Century Gothic" pitchFamily="34" charset="0"/>
            </a:endParaRPr>
          </a:p>
          <a:p>
            <a:pPr algn="just">
              <a:lnSpc>
                <a:spcPts val="1600"/>
              </a:lnSpc>
            </a:pPr>
            <a:r>
              <a:rPr lang="it-IT" sz="1200" dirty="0" smtClean="0">
                <a:latin typeface="Century Gothic" pitchFamily="34" charset="0"/>
              </a:rPr>
              <a:t>Altro punto fondamentale del programma è la promozione del territorio e </a:t>
            </a:r>
            <a:r>
              <a:rPr lang="it-IT" sz="1200" dirty="0" smtClean="0">
                <a:latin typeface="Century Gothic" pitchFamily="34" charset="0"/>
              </a:rPr>
              <a:t>dell’operato dell’Associazione, </a:t>
            </a:r>
            <a:r>
              <a:rPr lang="it-IT" sz="1200" dirty="0" smtClean="0">
                <a:latin typeface="Century Gothic" pitchFamily="34" charset="0"/>
              </a:rPr>
              <a:t>che si </a:t>
            </a:r>
            <a:r>
              <a:rPr lang="it-IT" sz="1200" dirty="0" smtClean="0">
                <a:latin typeface="Century Gothic" pitchFamily="34" charset="0"/>
              </a:rPr>
              <a:t>impone di </a:t>
            </a:r>
            <a:r>
              <a:rPr lang="it-IT" sz="1200" dirty="0" smtClean="0">
                <a:latin typeface="Century Gothic" pitchFamily="34" charset="0"/>
              </a:rPr>
              <a:t>migliorare e migliorarsi. </a:t>
            </a:r>
            <a:endParaRPr lang="it-IT" sz="1200" dirty="0" smtClean="0">
              <a:latin typeface="Century Gothic" pitchFamily="34" charset="0"/>
            </a:endParaRPr>
          </a:p>
          <a:p>
            <a:pPr algn="just">
              <a:lnSpc>
                <a:spcPts val="1600"/>
              </a:lnSpc>
            </a:pPr>
            <a:r>
              <a:rPr lang="it-IT" sz="1200" dirty="0" smtClean="0">
                <a:latin typeface="Century Gothic" pitchFamily="34" charset="0"/>
              </a:rPr>
              <a:t>In </a:t>
            </a:r>
            <a:r>
              <a:rPr lang="it-IT" sz="1200" dirty="0" smtClean="0">
                <a:latin typeface="Century Gothic" pitchFamily="34" charset="0"/>
              </a:rPr>
              <a:t>tal senso, la </a:t>
            </a:r>
            <a:r>
              <a:rPr lang="it-IT" sz="1200" dirty="0" smtClean="0">
                <a:latin typeface="Century Gothic" pitchFamily="34" charset="0"/>
              </a:rPr>
              <a:t>nostre </a:t>
            </a:r>
            <a:r>
              <a:rPr lang="it-IT" sz="1200" dirty="0" smtClean="0">
                <a:latin typeface="Century Gothic" pitchFamily="34" charset="0"/>
              </a:rPr>
              <a:t>Associazione </a:t>
            </a:r>
            <a:r>
              <a:rPr lang="it-IT" sz="1200" dirty="0" smtClean="0">
                <a:latin typeface="Century Gothic" pitchFamily="34" charset="0"/>
              </a:rPr>
              <a:t>ha </a:t>
            </a:r>
            <a:r>
              <a:rPr lang="it-IT" sz="1200" dirty="0" smtClean="0">
                <a:latin typeface="Century Gothic" pitchFamily="34" charset="0"/>
              </a:rPr>
              <a:t>già preventivato: </a:t>
            </a:r>
            <a:endParaRPr lang="it-IT" sz="1200" dirty="0" smtClean="0">
              <a:latin typeface="Century Gothic" pitchFamily="34" charset="0"/>
            </a:endParaRPr>
          </a:p>
          <a:p>
            <a:pPr algn="just">
              <a:lnSpc>
                <a:spcPts val="1600"/>
              </a:lnSpc>
            </a:pPr>
            <a:r>
              <a:rPr lang="it-IT" sz="1200" cap="small" dirty="0" smtClean="0">
                <a:latin typeface="Century Gothic" pitchFamily="34" charset="0"/>
              </a:rPr>
              <a:t>il </a:t>
            </a:r>
            <a:r>
              <a:rPr lang="it-IT" sz="1200" cap="small" dirty="0" smtClean="0">
                <a:latin typeface="Century Gothic" pitchFamily="34" charset="0"/>
              </a:rPr>
              <a:t>potenziamento della presenza sui social network e sul  web, garantendo così un ampia visibilità del comprensorio interessato da uno sviluppo turistico che si sta cercando di anteporre alla crisi avvenuta negli ultimi anni.</a:t>
            </a:r>
          </a:p>
          <a:p>
            <a:pPr algn="just">
              <a:lnSpc>
                <a:spcPts val="1600"/>
              </a:lnSpc>
            </a:pPr>
            <a:endParaRPr lang="it-IT" sz="1200" dirty="0" smtClean="0">
              <a:latin typeface="Century Gothic" pitchFamily="34" charset="0"/>
            </a:endParaRPr>
          </a:p>
          <a:p>
            <a:pPr algn="just">
              <a:lnSpc>
                <a:spcPts val="1600"/>
              </a:lnSpc>
            </a:pPr>
            <a:r>
              <a:rPr lang="it-IT" sz="1200" dirty="0" smtClean="0">
                <a:latin typeface="Century Gothic" pitchFamily="34" charset="0"/>
              </a:rPr>
              <a:t>Sull’onda del successi ottenuti </a:t>
            </a:r>
            <a:r>
              <a:rPr lang="it-IT" sz="1200" dirty="0" smtClean="0">
                <a:latin typeface="Century Gothic" pitchFamily="34" charset="0"/>
              </a:rPr>
              <a:t>nell’anno appena trascorso, per il 2016 la nostra Associazione, intende diffondere </a:t>
            </a:r>
            <a:r>
              <a:rPr lang="it-IT" sz="1200" dirty="0" smtClean="0">
                <a:latin typeface="Century Gothic" pitchFamily="34" charset="0"/>
              </a:rPr>
              <a:t>le peculiarità storico-archeologiche, </a:t>
            </a:r>
            <a:r>
              <a:rPr lang="it-IT" sz="1200" dirty="0" smtClean="0">
                <a:latin typeface="Century Gothic" pitchFamily="34" charset="0"/>
              </a:rPr>
              <a:t>non </a:t>
            </a:r>
            <a:r>
              <a:rPr lang="it-IT" sz="1200" dirty="0" err="1" smtClean="0">
                <a:latin typeface="Century Gothic" pitchFamily="34" charset="0"/>
              </a:rPr>
              <a:t>chè</a:t>
            </a:r>
            <a:r>
              <a:rPr lang="it-IT" sz="1200" dirty="0" smtClean="0">
                <a:latin typeface="Century Gothic" pitchFamily="34" charset="0"/>
              </a:rPr>
              <a:t> gastronomiche </a:t>
            </a:r>
            <a:r>
              <a:rPr lang="it-IT" sz="1200" dirty="0" smtClean="0">
                <a:latin typeface="Century Gothic" pitchFamily="34" charset="0"/>
              </a:rPr>
              <a:t>e culturali </a:t>
            </a:r>
            <a:r>
              <a:rPr lang="it-IT" sz="1200" dirty="0" err="1" smtClean="0">
                <a:latin typeface="Century Gothic" pitchFamily="34" charset="0"/>
              </a:rPr>
              <a:t>delcomprensorio</a:t>
            </a:r>
            <a:r>
              <a:rPr lang="it-IT" sz="1200" dirty="0" smtClean="0">
                <a:latin typeface="Century Gothic" pitchFamily="34" charset="0"/>
              </a:rPr>
              <a:t>, </a:t>
            </a:r>
            <a:r>
              <a:rPr lang="it-IT" sz="1200" dirty="0" smtClean="0">
                <a:latin typeface="Century Gothic" pitchFamily="34" charset="0"/>
              </a:rPr>
              <a:t>potenziando </a:t>
            </a:r>
            <a:r>
              <a:rPr lang="it-IT" sz="1200" dirty="0" smtClean="0">
                <a:latin typeface="Century Gothic" pitchFamily="34" charset="0"/>
              </a:rPr>
              <a:t>ed onorando al meglio la </a:t>
            </a:r>
            <a:r>
              <a:rPr lang="it-IT" sz="1200" dirty="0" smtClean="0">
                <a:latin typeface="Century Gothic" pitchFamily="34" charset="0"/>
              </a:rPr>
              <a:t>presenza del </a:t>
            </a:r>
            <a:r>
              <a:rPr lang="it-IT" sz="1200" dirty="0" smtClean="0">
                <a:latin typeface="Century Gothic" pitchFamily="34" charset="0"/>
              </a:rPr>
              <a:t>marchio: “</a:t>
            </a:r>
            <a:r>
              <a:rPr lang="it-IT" sz="1200" i="1" u="sng" dirty="0" smtClean="0">
                <a:latin typeface="Century Gothic" pitchFamily="34" charset="0"/>
              </a:rPr>
              <a:t>Pro-Loco </a:t>
            </a:r>
            <a:r>
              <a:rPr lang="it-IT" sz="1200" i="1" u="sng" dirty="0" smtClean="0">
                <a:latin typeface="Century Gothic" pitchFamily="34" charset="0"/>
              </a:rPr>
              <a:t>di Brancaleone”</a:t>
            </a:r>
            <a:r>
              <a:rPr lang="it-IT" sz="1200" i="1" dirty="0" smtClean="0">
                <a:latin typeface="Century Gothic" pitchFamily="34" charset="0"/>
              </a:rPr>
              <a:t> </a:t>
            </a:r>
            <a:r>
              <a:rPr lang="it-IT" sz="1200" dirty="0" smtClean="0">
                <a:latin typeface="Century Gothic" pitchFamily="34" charset="0"/>
              </a:rPr>
              <a:t>su tutti </a:t>
            </a:r>
            <a:r>
              <a:rPr lang="it-IT" sz="1200" dirty="0" err="1" smtClean="0">
                <a:latin typeface="Century Gothic" pitchFamily="34" charset="0"/>
              </a:rPr>
              <a:t>social-network</a:t>
            </a:r>
            <a:r>
              <a:rPr lang="it-IT" sz="1200" dirty="0" smtClean="0">
                <a:latin typeface="Century Gothic" pitchFamily="34" charset="0"/>
              </a:rPr>
              <a:t> (oggi </a:t>
            </a:r>
            <a:r>
              <a:rPr lang="it-IT" sz="1200" dirty="0" smtClean="0">
                <a:latin typeface="Century Gothic" pitchFamily="34" charset="0"/>
              </a:rPr>
              <a:t>molto usati in tutto il mondo non solo dai </a:t>
            </a:r>
            <a:r>
              <a:rPr lang="it-IT" sz="1200" dirty="0" smtClean="0">
                <a:latin typeface="Century Gothic" pitchFamily="34" charset="0"/>
              </a:rPr>
              <a:t>giovani) </a:t>
            </a:r>
            <a:r>
              <a:rPr lang="it-IT" sz="1200" dirty="0" smtClean="0">
                <a:latin typeface="Century Gothic" pitchFamily="34" charset="0"/>
              </a:rPr>
              <a:t>ma che </a:t>
            </a:r>
            <a:r>
              <a:rPr lang="it-IT" sz="1200" dirty="0" smtClean="0">
                <a:latin typeface="Century Gothic" pitchFamily="34" charset="0"/>
              </a:rPr>
              <a:t>nel</a:t>
            </a:r>
            <a:r>
              <a:rPr lang="it-IT" sz="1200" dirty="0" smtClean="0">
                <a:latin typeface="Century Gothic" pitchFamily="34" charset="0"/>
              </a:rPr>
              <a:t> </a:t>
            </a:r>
            <a:r>
              <a:rPr lang="it-IT" sz="1200" dirty="0" smtClean="0">
                <a:latin typeface="Century Gothic" pitchFamily="34" charset="0"/>
              </a:rPr>
              <a:t>contempo si </a:t>
            </a:r>
            <a:r>
              <a:rPr lang="it-IT" sz="1200" dirty="0" smtClean="0">
                <a:latin typeface="Century Gothic" pitchFamily="34" charset="0"/>
              </a:rPr>
              <a:t>sono dimostrati degli </a:t>
            </a:r>
            <a:r>
              <a:rPr lang="it-IT" sz="1200" dirty="0" smtClean="0">
                <a:latin typeface="Century Gothic" pitchFamily="34" charset="0"/>
              </a:rPr>
              <a:t>ottimi veicoli di promozione e divulgazione </a:t>
            </a:r>
            <a:r>
              <a:rPr lang="it-IT" sz="1200" dirty="0" smtClean="0">
                <a:latin typeface="Century Gothic" pitchFamily="34" charset="0"/>
              </a:rPr>
              <a:t>delle risorse ed attrazioni che offre il nostro  </a:t>
            </a:r>
            <a:r>
              <a:rPr lang="it-IT" sz="1200" dirty="0" smtClean="0">
                <a:latin typeface="Century Gothic" pitchFamily="34" charset="0"/>
              </a:rPr>
              <a:t>territorio. </a:t>
            </a:r>
          </a:p>
          <a:p>
            <a:pPr algn="just">
              <a:lnSpc>
                <a:spcPts val="1600"/>
              </a:lnSpc>
            </a:pPr>
            <a:endParaRPr lang="it-IT" sz="1200" dirty="0" smtClean="0">
              <a:latin typeface="Century Gothic" pitchFamily="34" charset="0"/>
            </a:endParaRPr>
          </a:p>
          <a:p>
            <a:pPr algn="just">
              <a:lnSpc>
                <a:spcPts val="1600"/>
              </a:lnSpc>
            </a:pPr>
            <a:r>
              <a:rPr lang="it-IT" sz="1200" dirty="0" smtClean="0">
                <a:latin typeface="Century Gothic" pitchFamily="34" charset="0"/>
              </a:rPr>
              <a:t>Questo </a:t>
            </a:r>
            <a:r>
              <a:rPr lang="it-IT" sz="1200" dirty="0" smtClean="0">
                <a:latin typeface="Century Gothic" pitchFamily="34" charset="0"/>
              </a:rPr>
              <a:t>noi crediamo possa rendere ancora più attraente la nostra cittadina ed il suo comprensorio, dando un ampio risalto </a:t>
            </a:r>
            <a:r>
              <a:rPr lang="it-IT" sz="1200" dirty="0" smtClean="0">
                <a:latin typeface="Century Gothic" pitchFamily="34" charset="0"/>
              </a:rPr>
              <a:t>all’immagine </a:t>
            </a:r>
            <a:r>
              <a:rPr lang="it-IT" sz="1200" dirty="0" smtClean="0">
                <a:latin typeface="Century Gothic" pitchFamily="34" charset="0"/>
              </a:rPr>
              <a:t>stessa del nostro operato e delle nostre iniziative che </a:t>
            </a:r>
            <a:r>
              <a:rPr lang="it-IT" sz="1200" dirty="0" smtClean="0">
                <a:latin typeface="Century Gothic" pitchFamily="34" charset="0"/>
              </a:rPr>
              <a:t>sul </a:t>
            </a:r>
            <a:r>
              <a:rPr lang="it-IT" sz="1200" dirty="0" smtClean="0">
                <a:latin typeface="Century Gothic" pitchFamily="34" charset="0"/>
              </a:rPr>
              <a:t>piano </a:t>
            </a:r>
            <a:r>
              <a:rPr lang="it-IT" sz="1200" dirty="0" smtClean="0">
                <a:latin typeface="Century Gothic" pitchFamily="34" charset="0"/>
              </a:rPr>
              <a:t>turistico-culturale </a:t>
            </a:r>
            <a:r>
              <a:rPr lang="it-IT" sz="1200" dirty="0" smtClean="0">
                <a:latin typeface="Century Gothic" pitchFamily="34" charset="0"/>
              </a:rPr>
              <a:t>si sono spesso </a:t>
            </a:r>
            <a:r>
              <a:rPr lang="it-IT" sz="1200" dirty="0" smtClean="0">
                <a:latin typeface="Century Gothic" pitchFamily="34" charset="0"/>
              </a:rPr>
              <a:t>rivelate efficaci, dando uno </a:t>
            </a:r>
            <a:r>
              <a:rPr lang="it-IT" sz="1200" dirty="0" smtClean="0">
                <a:latin typeface="Century Gothic" pitchFamily="34" charset="0"/>
              </a:rPr>
              <a:t>stimolo </a:t>
            </a:r>
            <a:r>
              <a:rPr lang="it-IT" sz="1200" dirty="0" smtClean="0">
                <a:latin typeface="Century Gothic" pitchFamily="34" charset="0"/>
              </a:rPr>
              <a:t>importante a tutte le realtà associative del territorio, </a:t>
            </a:r>
            <a:r>
              <a:rPr lang="it-IT" sz="1200" dirty="0" smtClean="0">
                <a:latin typeface="Century Gothic" pitchFamily="34" charset="0"/>
              </a:rPr>
              <a:t>con </a:t>
            </a:r>
            <a:r>
              <a:rPr lang="it-IT" sz="1200" dirty="0" smtClean="0">
                <a:latin typeface="Century Gothic" pitchFamily="34" charset="0"/>
              </a:rPr>
              <a:t>il consolidamento di rapporti di collaborazione e coordinamento con altre </a:t>
            </a:r>
            <a:r>
              <a:rPr lang="it-IT" sz="1200" dirty="0" smtClean="0">
                <a:latin typeface="Century Gothic" pitchFamily="34" charset="0"/>
              </a:rPr>
              <a:t>A</a:t>
            </a:r>
            <a:r>
              <a:rPr lang="it-IT" sz="1200" dirty="0" smtClean="0">
                <a:latin typeface="Century Gothic" pitchFamily="34" charset="0"/>
              </a:rPr>
              <a:t>ssociazioni </a:t>
            </a:r>
            <a:r>
              <a:rPr lang="it-IT" sz="1200" dirty="0" smtClean="0">
                <a:latin typeface="Century Gothic" pitchFamily="34" charset="0"/>
              </a:rPr>
              <a:t>che hanno avuto </a:t>
            </a:r>
            <a:r>
              <a:rPr lang="it-IT" sz="1200" dirty="0" smtClean="0">
                <a:latin typeface="Century Gothic" pitchFamily="34" charset="0"/>
              </a:rPr>
              <a:t>tutto </a:t>
            </a:r>
            <a:r>
              <a:rPr lang="it-IT" sz="1200" dirty="0" smtClean="0">
                <a:latin typeface="Century Gothic" pitchFamily="34" charset="0"/>
              </a:rPr>
              <a:t>il </a:t>
            </a:r>
            <a:r>
              <a:rPr lang="it-IT" sz="1200" dirty="0" smtClean="0">
                <a:latin typeface="Century Gothic" pitchFamily="34" charset="0"/>
              </a:rPr>
              <a:t>nostro supporto </a:t>
            </a:r>
            <a:r>
              <a:rPr lang="it-IT" sz="1200" dirty="0" err="1" smtClean="0">
                <a:latin typeface="Century Gothic" pitchFamily="34" charset="0"/>
              </a:rPr>
              <a:t>logistico-organizzativo</a:t>
            </a:r>
            <a:r>
              <a:rPr lang="it-IT" sz="1200" dirty="0" smtClean="0">
                <a:latin typeface="Century Gothic" pitchFamily="34" charset="0"/>
              </a:rPr>
              <a:t> per gli eventi connessi ai nostri.</a:t>
            </a:r>
            <a:endParaRPr lang="it-IT" sz="1200" dirty="0" smtClean="0">
              <a:latin typeface="Century Gothic" pitchFamily="34" charset="0"/>
            </a:endParaRPr>
          </a:p>
          <a:p>
            <a:pPr algn="just">
              <a:lnSpc>
                <a:spcPts val="1600"/>
              </a:lnSpc>
            </a:pPr>
            <a:endParaRPr lang="it-IT" sz="1100" i="1" dirty="0" smtClean="0">
              <a:latin typeface="Century Gothic" pitchFamily="34" charset="0"/>
            </a:endParaRPr>
          </a:p>
        </p:txBody>
      </p:sp>
      <p:sp>
        <p:nvSpPr>
          <p:cNvPr id="13" name="CasellaDiTesto 12"/>
          <p:cNvSpPr txBox="1"/>
          <p:nvPr/>
        </p:nvSpPr>
        <p:spPr>
          <a:xfrm>
            <a:off x="6357958" y="9310718"/>
            <a:ext cx="290464" cy="369332"/>
          </a:xfrm>
          <a:prstGeom prst="rect">
            <a:avLst/>
          </a:prstGeom>
          <a:noFill/>
        </p:spPr>
        <p:txBody>
          <a:bodyPr wrap="none" rtlCol="0">
            <a:spAutoFit/>
          </a:bodyPr>
          <a:lstStyle/>
          <a:p>
            <a:r>
              <a:rPr lang="it-IT" dirty="0" smtClean="0">
                <a:solidFill>
                  <a:schemeClr val="bg2">
                    <a:lumMod val="50000"/>
                  </a:schemeClr>
                </a:solidFill>
              </a:rPr>
              <a:t>3</a:t>
            </a:r>
            <a:endParaRPr lang="it-IT" dirty="0">
              <a:solidFill>
                <a:schemeClr val="bg2">
                  <a:lumMod val="50000"/>
                </a:schemeClr>
              </a:solidFill>
            </a:endParaRPr>
          </a:p>
        </p:txBody>
      </p:sp>
      <p:sp>
        <p:nvSpPr>
          <p:cNvPr id="5" name="Titolo 1"/>
          <p:cNvSpPr>
            <a:spLocks noGrp="1"/>
          </p:cNvSpPr>
          <p:nvPr>
            <p:ph type="title"/>
          </p:nvPr>
        </p:nvSpPr>
        <p:spPr>
          <a:xfrm>
            <a:off x="714356" y="1238224"/>
            <a:ext cx="5643602" cy="578398"/>
          </a:xfrm>
          <a:solidFill>
            <a:schemeClr val="accent1"/>
          </a:solidFill>
        </p:spPr>
        <p:txBody>
          <a:bodyPr>
            <a:normAutofit/>
          </a:bodyPr>
          <a:lstStyle/>
          <a:p>
            <a:pPr algn="ctr"/>
            <a:r>
              <a:rPr lang="it-IT" sz="2800" dirty="0" smtClean="0">
                <a:solidFill>
                  <a:schemeClr val="bg1"/>
                </a:solidFill>
              </a:rPr>
              <a:t>PREMESSA</a:t>
            </a:r>
            <a:endParaRPr lang="it-IT" sz="2800"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14356" y="2238356"/>
            <a:ext cx="5572164" cy="6740307"/>
          </a:xfrm>
          <a:prstGeom prst="rect">
            <a:avLst/>
          </a:prstGeom>
        </p:spPr>
        <p:txBody>
          <a:bodyPr wrap="square">
            <a:spAutoFit/>
          </a:bodyPr>
          <a:lstStyle/>
          <a:p>
            <a:r>
              <a:rPr lang="it-IT" sz="1200" b="1" dirty="0" smtClean="0">
                <a:latin typeface="Century Gothic" pitchFamily="34" charset="0"/>
              </a:rPr>
              <a:t>GENNAIO </a:t>
            </a:r>
          </a:p>
          <a:p>
            <a:r>
              <a:rPr lang="it-IT" sz="1200" b="1" dirty="0" smtClean="0">
                <a:latin typeface="Century Gothic" pitchFamily="34" charset="0"/>
              </a:rPr>
              <a:t>ASPETTANDO LA BEFANA</a:t>
            </a:r>
          </a:p>
          <a:p>
            <a:r>
              <a:rPr lang="it-IT" sz="1200" dirty="0" smtClean="0">
                <a:latin typeface="Century Gothic" pitchFamily="34" charset="0"/>
              </a:rPr>
              <a:t>Come di consueto si </a:t>
            </a:r>
            <a:r>
              <a:rPr lang="it-IT" sz="1200" dirty="0" smtClean="0">
                <a:latin typeface="Century Gothic" pitchFamily="34" charset="0"/>
              </a:rPr>
              <a:t>vuole realizzare </a:t>
            </a:r>
            <a:r>
              <a:rPr lang="it-IT" sz="1200" dirty="0" smtClean="0">
                <a:latin typeface="Century Gothic" pitchFamily="34" charset="0"/>
              </a:rPr>
              <a:t>una serata all’insegna della gastronomia tipica, con degustazione delle zeppole protagoniste di una serata con balli e canti della tradizione popolare con l’arrivo della </a:t>
            </a:r>
            <a:r>
              <a:rPr lang="it-IT" sz="1200" dirty="0" err="1" smtClean="0">
                <a:latin typeface="Century Gothic" pitchFamily="34" charset="0"/>
              </a:rPr>
              <a:t>Beafana</a:t>
            </a:r>
            <a:r>
              <a:rPr lang="it-IT" sz="1200" dirty="0" smtClean="0">
                <a:latin typeface="Century Gothic" pitchFamily="34" charset="0"/>
              </a:rPr>
              <a:t> per la gioia dei bambini che hanno gustato caramelle e zucchero filato.</a:t>
            </a:r>
          </a:p>
          <a:p>
            <a:endParaRPr lang="it-IT" sz="1200" dirty="0" smtClean="0">
              <a:latin typeface="Century Gothic" pitchFamily="34" charset="0"/>
            </a:endParaRPr>
          </a:p>
          <a:p>
            <a:pPr algn="just"/>
            <a:r>
              <a:rPr lang="it-IT" sz="1200" b="1" dirty="0" smtClean="0">
                <a:latin typeface="Century Gothic" pitchFamily="34" charset="0"/>
              </a:rPr>
              <a:t>FEBBRAIO </a:t>
            </a:r>
          </a:p>
          <a:p>
            <a:pPr algn="just"/>
            <a:r>
              <a:rPr lang="it-IT" sz="1200" b="1" cap="all" dirty="0" smtClean="0">
                <a:latin typeface="Century Gothic" pitchFamily="34" charset="0"/>
              </a:rPr>
              <a:t>Carnevale A BRANCALEONE</a:t>
            </a:r>
          </a:p>
          <a:p>
            <a:pPr algn="just"/>
            <a:r>
              <a:rPr lang="it-IT" sz="1200" dirty="0" smtClean="0">
                <a:latin typeface="Century Gothic" pitchFamily="34" charset="0"/>
              </a:rPr>
              <a:t>In occasione dei Festeggiamenti di Carnevale sarà organizzata la tipica Festa di Carnevale nella piazza del centro cittadino con giochi ludici, e attività connesse con la collaborazione di associazioni e gruppi parrocchiali. All’interno della manifestazione abbiamo previsto una degustazione di dolci tipici carnevaleschi, la sagra dei maccheroni e intrattenimento musicale con i suoni della tradizione popolare “tarantella”, oltre al concorso “</a:t>
            </a:r>
            <a:r>
              <a:rPr lang="it-IT" sz="1200" dirty="0" err="1" smtClean="0">
                <a:latin typeface="Century Gothic" pitchFamily="34" charset="0"/>
              </a:rPr>
              <a:t>Tu…che</a:t>
            </a:r>
            <a:r>
              <a:rPr lang="it-IT" sz="1200" dirty="0" smtClean="0">
                <a:latin typeface="Century Gothic" pitchFamily="34" charset="0"/>
              </a:rPr>
              <a:t> maschera sei?! Concorso giunto alla sua 2^ Edizione. Inoltre per questa occasione verranno premiati i vincitori del 1° Concorso “La vetrina più bella 2015” con l’assegnazione dei premi in palio.</a:t>
            </a:r>
          </a:p>
          <a:p>
            <a:pPr algn="just"/>
            <a:endParaRPr lang="it-IT" sz="1200" dirty="0" smtClean="0">
              <a:latin typeface="Century Gothic" pitchFamily="34" charset="0"/>
            </a:endParaRPr>
          </a:p>
          <a:p>
            <a:pPr algn="just"/>
            <a:r>
              <a:rPr lang="it-IT" sz="1200" b="1" dirty="0" smtClean="0">
                <a:latin typeface="Century Gothic" pitchFamily="34" charset="0"/>
              </a:rPr>
              <a:t>MARZO</a:t>
            </a:r>
          </a:p>
          <a:p>
            <a:pPr algn="just"/>
            <a:r>
              <a:rPr lang="it-IT" sz="1200" b="1" dirty="0" smtClean="0">
                <a:latin typeface="Century Gothic" pitchFamily="34" charset="0"/>
              </a:rPr>
              <a:t>INIZIO PROGETTO: KALABRIA EXPERIENCE TOUR 2016</a:t>
            </a:r>
          </a:p>
          <a:p>
            <a:pPr algn="just"/>
            <a:r>
              <a:rPr lang="it-IT" sz="1200" dirty="0" smtClean="0">
                <a:latin typeface="Century Gothic" pitchFamily="34" charset="0"/>
              </a:rPr>
              <a:t>Escursioni culturali e trekking per riscoprire le bellezze artistiche e archeologiche e paesaggistiche di tutto il territorio provinciale, con il coinvolgimento di associazioni, guide, enti pubblici e privati, con particolare apprensione a creare dei veri scambi culturali all’interno del territorio calabrese e non solo.</a:t>
            </a:r>
          </a:p>
          <a:p>
            <a:pPr algn="just"/>
            <a:endParaRPr lang="it-IT" sz="1200" b="1" cap="all" dirty="0" smtClean="0">
              <a:latin typeface="Century Gothic" pitchFamily="34" charset="0"/>
            </a:endParaRPr>
          </a:p>
          <a:p>
            <a:pPr algn="just"/>
            <a:r>
              <a:rPr lang="it-IT" sz="1200" b="1" cap="all" dirty="0" smtClean="0">
                <a:latin typeface="Century Gothic" pitchFamily="34" charset="0"/>
              </a:rPr>
              <a:t>GIUGNO</a:t>
            </a:r>
          </a:p>
          <a:p>
            <a:pPr algn="just"/>
            <a:r>
              <a:rPr lang="it-IT" sz="1200" b="1" cap="all" dirty="0" err="1" smtClean="0">
                <a:latin typeface="Century Gothic" pitchFamily="34" charset="0"/>
              </a:rPr>
              <a:t>fIera</a:t>
            </a:r>
            <a:r>
              <a:rPr lang="it-IT" sz="1200" b="1" cap="all" dirty="0" smtClean="0">
                <a:latin typeface="Century Gothic" pitchFamily="34" charset="0"/>
              </a:rPr>
              <a:t> di san </a:t>
            </a:r>
            <a:r>
              <a:rPr lang="it-IT" sz="1200" b="1" cap="all" dirty="0" err="1" smtClean="0">
                <a:latin typeface="Century Gothic" pitchFamily="34" charset="0"/>
              </a:rPr>
              <a:t>pietro</a:t>
            </a:r>
            <a:endParaRPr lang="it-IT" sz="1200" cap="all" dirty="0" smtClean="0">
              <a:latin typeface="Century Gothic" pitchFamily="34" charset="0"/>
            </a:endParaRPr>
          </a:p>
          <a:p>
            <a:pPr algn="just"/>
            <a:r>
              <a:rPr lang="it-IT" sz="1200" dirty="0" smtClean="0">
                <a:latin typeface="Century Gothic" pitchFamily="34" charset="0"/>
              </a:rPr>
              <a:t>Come ogni anno, giunge alla nostra 3^ edizione l’iniziativa volta a ravvivare la festa del Santo Patrono di Brancaleone, come ogni anno nei giorni 27-28-29 Giugno si tiene una grande fiera storica, per questa ragione quest’anno si è pensato di organizzare una sagra del pesce, per rivalutare la tradizione marinara tipica di Brancaleone</a:t>
            </a:r>
            <a:r>
              <a:rPr lang="it-IT" sz="1200" b="1" dirty="0" smtClean="0">
                <a:latin typeface="Century Gothic" pitchFamily="34" charset="0"/>
              </a:rPr>
              <a:t>.</a:t>
            </a:r>
            <a:endParaRPr lang="it-IT" sz="1200" dirty="0">
              <a:latin typeface="Century Gothic" pitchFamily="34" charset="0"/>
            </a:endParaRPr>
          </a:p>
        </p:txBody>
      </p:sp>
      <p:sp>
        <p:nvSpPr>
          <p:cNvPr id="5" name="Titolo 1"/>
          <p:cNvSpPr>
            <a:spLocks noGrp="1"/>
          </p:cNvSpPr>
          <p:nvPr>
            <p:ph type="title"/>
          </p:nvPr>
        </p:nvSpPr>
        <p:spPr>
          <a:xfrm>
            <a:off x="785794" y="1309662"/>
            <a:ext cx="5357850" cy="721274"/>
          </a:xfrm>
          <a:solidFill>
            <a:schemeClr val="accent1"/>
          </a:solidFill>
        </p:spPr>
        <p:txBody>
          <a:bodyPr>
            <a:normAutofit/>
          </a:bodyPr>
          <a:lstStyle/>
          <a:p>
            <a:pPr algn="ctr"/>
            <a:r>
              <a:rPr lang="it-IT" sz="3200" dirty="0" smtClean="0">
                <a:solidFill>
                  <a:schemeClr val="bg1"/>
                </a:solidFill>
              </a:rPr>
              <a:t>MANIFESTAZIONI 2016</a:t>
            </a:r>
            <a:endParaRPr lang="it-IT" sz="3200"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6072206" y="9382156"/>
            <a:ext cx="306494" cy="369332"/>
          </a:xfrm>
          <a:prstGeom prst="rect">
            <a:avLst/>
          </a:prstGeom>
        </p:spPr>
        <p:txBody>
          <a:bodyPr wrap="none">
            <a:spAutoFit/>
          </a:bodyPr>
          <a:lstStyle/>
          <a:p>
            <a:r>
              <a:rPr lang="it-IT" dirty="0" smtClean="0">
                <a:solidFill>
                  <a:schemeClr val="bg2">
                    <a:lumMod val="50000"/>
                  </a:schemeClr>
                </a:solidFill>
              </a:rPr>
              <a:t>4</a:t>
            </a:r>
            <a:endParaRPr lang="it-IT" dirty="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85794" y="2103864"/>
            <a:ext cx="5500726" cy="7802136"/>
          </a:xfrm>
          <a:prstGeom prst="rect">
            <a:avLst/>
          </a:prstGeom>
          <a:noFill/>
        </p:spPr>
        <p:txBody>
          <a:bodyPr wrap="square" rtlCol="0">
            <a:spAutoFit/>
          </a:bodyPr>
          <a:lstStyle/>
          <a:p>
            <a:pPr algn="just"/>
            <a:endParaRPr lang="it-IT" sz="1100" b="1" smtClean="0">
              <a:latin typeface="Century Gothic" pitchFamily="34" charset="0"/>
            </a:endParaRPr>
          </a:p>
          <a:p>
            <a:pPr algn="just"/>
            <a:r>
              <a:rPr lang="it-IT" sz="1200" b="1" smtClean="0">
                <a:latin typeface="Century Gothic" pitchFamily="34" charset="0"/>
              </a:rPr>
              <a:t>LUGLIO</a:t>
            </a:r>
          </a:p>
          <a:p>
            <a:pPr algn="just"/>
            <a:r>
              <a:rPr lang="it-IT" sz="1200" b="1" smtClean="0">
                <a:latin typeface="Century Gothic" pitchFamily="34" charset="0"/>
              </a:rPr>
              <a:t>3^ EDIZIONE “GIORNATE DELLO SPORT”</a:t>
            </a:r>
            <a:endParaRPr lang="it-IT" sz="1200" smtClean="0">
              <a:latin typeface="Century Gothic" pitchFamily="34" charset="0"/>
            </a:endParaRPr>
          </a:p>
          <a:p>
            <a:pPr algn="just"/>
            <a:r>
              <a:rPr lang="it-IT" sz="1200" smtClean="0">
                <a:latin typeface="Century Gothic" pitchFamily="34" charset="0"/>
              </a:rPr>
              <a:t>Una serie di iniziative dedicate allo sport e alle discipline sportive, che punta come sempre a coinvolgere tutte le associazioni sportive del nostro Comune e del territorio provinciale, oltre a coinvolgere l’interesse collettivo alla fruizione di discipline in maniera del tutto gratuito, per adulti e bambini.</a:t>
            </a:r>
          </a:p>
          <a:p>
            <a:pPr algn="just"/>
            <a:endParaRPr lang="it-IT" sz="1200" b="1" smtClean="0">
              <a:latin typeface="Century Gothic" pitchFamily="34" charset="0"/>
            </a:endParaRPr>
          </a:p>
          <a:p>
            <a:pPr algn="just"/>
            <a:r>
              <a:rPr lang="it-IT" sz="1200" b="1" smtClean="0">
                <a:latin typeface="Century Gothic" pitchFamily="34" charset="0"/>
              </a:rPr>
              <a:t>GIUGNO </a:t>
            </a:r>
          </a:p>
          <a:p>
            <a:pPr algn="just"/>
            <a:r>
              <a:rPr lang="it-IT" sz="1200" b="1" smtClean="0">
                <a:latin typeface="Century Gothic" pitchFamily="34" charset="0"/>
              </a:rPr>
              <a:t>3° Ediz. PRIMAVERA IN VESPA</a:t>
            </a:r>
          </a:p>
          <a:p>
            <a:pPr algn="just"/>
            <a:r>
              <a:rPr lang="it-IT" sz="1200" smtClean="0">
                <a:latin typeface="Century Gothic" pitchFamily="34" charset="0"/>
              </a:rPr>
              <a:t>Il consueto appuntamento con gli amanti di questo storico mezzo a due ruote che ormai diventa appuntamento fisso per valorizzare il nostro comprensorio, i borghi e la gastronomia tipica, in un tour ricco di attività e visite guidate che puntano a riscoprire il gusto della domenica  culturale fuori porta .</a:t>
            </a:r>
          </a:p>
          <a:p>
            <a:pPr algn="just"/>
            <a:endParaRPr lang="it-IT" sz="1200" b="1" smtClean="0">
              <a:latin typeface="Century Gothic" pitchFamily="34" charset="0"/>
            </a:endParaRPr>
          </a:p>
          <a:p>
            <a:pPr algn="just"/>
            <a:r>
              <a:rPr lang="it-IT" sz="1200" b="1" smtClean="0">
                <a:latin typeface="Century Gothic" pitchFamily="34" charset="0"/>
              </a:rPr>
              <a:t>LUGLIO</a:t>
            </a:r>
            <a:endParaRPr lang="it-IT" sz="1200" b="1" dirty="0" smtClean="0">
              <a:latin typeface="Century Gothic" pitchFamily="34" charset="0"/>
            </a:endParaRPr>
          </a:p>
          <a:p>
            <a:pPr algn="just"/>
            <a:r>
              <a:rPr lang="it-IT" sz="1200" b="1" dirty="0" smtClean="0">
                <a:latin typeface="Century Gothic" pitchFamily="34" charset="0"/>
              </a:rPr>
              <a:t>4° </a:t>
            </a:r>
            <a:r>
              <a:rPr lang="it-IT" sz="1200" b="1" dirty="0">
                <a:latin typeface="Century Gothic" pitchFamily="34" charset="0"/>
              </a:rPr>
              <a:t>WORK-SHOP TERRITORIALE </a:t>
            </a:r>
            <a:endParaRPr lang="it-IT" sz="1200" b="1" dirty="0" smtClean="0">
              <a:latin typeface="Century Gothic" pitchFamily="34" charset="0"/>
            </a:endParaRPr>
          </a:p>
          <a:p>
            <a:pPr algn="just"/>
            <a:r>
              <a:rPr lang="it-IT" sz="1200" dirty="0" smtClean="0">
                <a:solidFill>
                  <a:prstClr val="black"/>
                </a:solidFill>
                <a:latin typeface="Century Gothic" pitchFamily="34" charset="0"/>
              </a:rPr>
              <a:t>Dopo il grande successo degli anni precedenti, l’appuntamento di quest’anno si prefigge di valorizzare in chiave itinerante, le risorse </a:t>
            </a:r>
            <a:r>
              <a:rPr lang="it-IT" sz="1200" smtClean="0">
                <a:solidFill>
                  <a:prstClr val="black"/>
                </a:solidFill>
                <a:latin typeface="Century Gothic" pitchFamily="34" charset="0"/>
              </a:rPr>
              <a:t>del nostro territorio </a:t>
            </a:r>
            <a:r>
              <a:rPr lang="it-IT" sz="1200" dirty="0" smtClean="0">
                <a:solidFill>
                  <a:prstClr val="black"/>
                </a:solidFill>
                <a:latin typeface="Century Gothic" pitchFamily="34" charset="0"/>
              </a:rPr>
              <a:t>comunale, che mira </a:t>
            </a:r>
            <a:r>
              <a:rPr lang="it-IT" sz="1200" smtClean="0">
                <a:solidFill>
                  <a:prstClr val="black"/>
                </a:solidFill>
                <a:latin typeface="Century Gothic" pitchFamily="34" charset="0"/>
              </a:rPr>
              <a:t>a coinvolgere una larga fetta di turisti presenti in questo periodo dell’anno. Incontri, visite guidate , escursione al borgo antico </a:t>
            </a:r>
            <a:endParaRPr lang="it-IT" sz="1200" dirty="0" smtClean="0">
              <a:latin typeface="Century Gothic" pitchFamily="34" charset="0"/>
            </a:endParaRPr>
          </a:p>
          <a:p>
            <a:pPr algn="just"/>
            <a:endParaRPr lang="it-IT" sz="1200" b="1" dirty="0">
              <a:latin typeface="Century Gothic" pitchFamily="34" charset="0"/>
            </a:endParaRPr>
          </a:p>
          <a:p>
            <a:pPr algn="just"/>
            <a:r>
              <a:rPr lang="it-IT" sz="1200" b="1" dirty="0" smtClean="0">
                <a:latin typeface="Century Gothic" pitchFamily="34" charset="0"/>
              </a:rPr>
              <a:t>Agosto 2014</a:t>
            </a:r>
          </a:p>
          <a:p>
            <a:pPr algn="just"/>
            <a:r>
              <a:rPr lang="it-IT" sz="1200" b="1" smtClean="0">
                <a:latin typeface="Century Gothic" pitchFamily="34" charset="0"/>
              </a:rPr>
              <a:t>E…STATE A BRANCALEONE</a:t>
            </a:r>
          </a:p>
          <a:p>
            <a:pPr algn="just"/>
            <a:r>
              <a:rPr lang="it-IT" sz="1200" smtClean="0">
                <a:latin typeface="Century Gothic" pitchFamily="34" charset="0"/>
              </a:rPr>
              <a:t>Palinsesto di attività culturali e di intrattenimento, che ne esaltino le peculiarità storico-paesaggistiche e antropologiche del nostro comprensorio. Allinterno del programma; concerti, incontri letterari, sagre, mostre ed altre attività  che si terranno per tutto il periodo estivo. Inoltre anche quest’anno prevediamo di organizzare delle visite guidate nei musei e nel centro storico, </a:t>
            </a:r>
            <a:endParaRPr lang="it-IT" sz="1200" dirty="0">
              <a:latin typeface="Century Gothic" pitchFamily="34" charset="0"/>
            </a:endParaRPr>
          </a:p>
          <a:p>
            <a:pPr algn="just"/>
            <a:endParaRPr lang="it-IT" sz="1200" b="1" smtClean="0">
              <a:latin typeface="Century Gothic" pitchFamily="34" charset="0"/>
            </a:endParaRPr>
          </a:p>
          <a:p>
            <a:pPr algn="just"/>
            <a:endParaRPr lang="it-IT" sz="1200" smtClean="0">
              <a:latin typeface="Century Gothic" pitchFamily="34" charset="0"/>
            </a:endParaRPr>
          </a:p>
          <a:p>
            <a:pPr algn="just"/>
            <a:endParaRPr lang="it-IT" sz="1200" smtClean="0">
              <a:latin typeface="Century Gothic" pitchFamily="34" charset="0"/>
            </a:endParaRPr>
          </a:p>
          <a:p>
            <a:pPr algn="just"/>
            <a:endParaRPr lang="it-IT" sz="1200" smtClean="0">
              <a:latin typeface="Century Gothic" pitchFamily="34" charset="0"/>
            </a:endParaRPr>
          </a:p>
          <a:p>
            <a:pPr algn="just"/>
            <a:endParaRPr lang="it-IT" sz="1200" smtClean="0">
              <a:latin typeface="Century Gothic" pitchFamily="34" charset="0"/>
            </a:endParaRPr>
          </a:p>
          <a:p>
            <a:pPr algn="just"/>
            <a:endParaRPr lang="it-IT" sz="1100" smtClean="0">
              <a:latin typeface="Century Gothic" pitchFamily="34" charset="0"/>
            </a:endParaRPr>
          </a:p>
          <a:p>
            <a:pPr algn="just"/>
            <a:endParaRPr lang="it-IT" sz="1100" smtClean="0">
              <a:latin typeface="Century Gothic" pitchFamily="34" charset="0"/>
            </a:endParaRPr>
          </a:p>
          <a:p>
            <a:pPr algn="just"/>
            <a:endParaRPr lang="it-IT" sz="1100" dirty="0" smtClean="0">
              <a:latin typeface="Century Gothic" pitchFamily="34" charset="0"/>
            </a:endParaRPr>
          </a:p>
          <a:p>
            <a:pPr algn="just"/>
            <a:endParaRPr lang="it-IT" sz="1100" dirty="0">
              <a:latin typeface="Century Gothic" pitchFamily="34" charset="0"/>
            </a:endParaRPr>
          </a:p>
        </p:txBody>
      </p:sp>
      <p:sp>
        <p:nvSpPr>
          <p:cNvPr id="9" name="CasellaDiTesto 8"/>
          <p:cNvSpPr txBox="1"/>
          <p:nvPr/>
        </p:nvSpPr>
        <p:spPr>
          <a:xfrm>
            <a:off x="6357958" y="9310718"/>
            <a:ext cx="293670" cy="369332"/>
          </a:xfrm>
          <a:prstGeom prst="rect">
            <a:avLst/>
          </a:prstGeom>
          <a:noFill/>
        </p:spPr>
        <p:txBody>
          <a:bodyPr wrap="none" rtlCol="0">
            <a:spAutoFit/>
          </a:bodyPr>
          <a:lstStyle/>
          <a:p>
            <a:r>
              <a:rPr lang="it-IT" dirty="0" smtClean="0">
                <a:solidFill>
                  <a:schemeClr val="bg2">
                    <a:lumMod val="50000"/>
                  </a:schemeClr>
                </a:solidFill>
              </a:rPr>
              <a:t>5</a:t>
            </a:r>
            <a:endParaRPr lang="it-IT" dirty="0">
              <a:solidFill>
                <a:schemeClr val="bg2">
                  <a:lumMod val="50000"/>
                </a:schemeClr>
              </a:solidFill>
            </a:endParaRPr>
          </a:p>
        </p:txBody>
      </p:sp>
      <p:sp>
        <p:nvSpPr>
          <p:cNvPr id="5" name="Titolo 1"/>
          <p:cNvSpPr>
            <a:spLocks noGrp="1"/>
          </p:cNvSpPr>
          <p:nvPr>
            <p:ph type="title"/>
          </p:nvPr>
        </p:nvSpPr>
        <p:spPr>
          <a:xfrm>
            <a:off x="785794" y="1238224"/>
            <a:ext cx="5500726" cy="721274"/>
          </a:xfrm>
          <a:solidFill>
            <a:schemeClr val="accent1"/>
          </a:solidFill>
        </p:spPr>
        <p:txBody>
          <a:bodyPr>
            <a:normAutofit/>
          </a:bodyPr>
          <a:lstStyle/>
          <a:p>
            <a:pPr algn="ctr"/>
            <a:r>
              <a:rPr lang="it-IT" sz="3200" dirty="0" smtClean="0">
                <a:solidFill>
                  <a:schemeClr val="bg1"/>
                </a:solidFill>
              </a:rPr>
              <a:t>MANIFESTAZIONI 2016</a:t>
            </a:r>
            <a:endParaRPr lang="it-IT" sz="3200" dirty="0">
              <a:solidFill>
                <a:schemeClr val="bg1"/>
              </a:solidFill>
            </a:endParaRPr>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1041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5794" y="1238224"/>
            <a:ext cx="5357850" cy="721274"/>
          </a:xfrm>
          <a:solidFill>
            <a:schemeClr val="accent1"/>
          </a:solidFill>
        </p:spPr>
        <p:txBody>
          <a:bodyPr>
            <a:normAutofit/>
          </a:bodyPr>
          <a:lstStyle/>
          <a:p>
            <a:pPr algn="ctr"/>
            <a:r>
              <a:rPr lang="it-IT" sz="3200" dirty="0" smtClean="0">
                <a:solidFill>
                  <a:schemeClr val="bg1"/>
                </a:solidFill>
              </a:rPr>
              <a:t>MANIFESTAZIONI 2016</a:t>
            </a:r>
            <a:endParaRPr lang="it-IT" sz="3200" dirty="0">
              <a:solidFill>
                <a:schemeClr val="bg1"/>
              </a:solidFill>
            </a:endParaRPr>
          </a:p>
        </p:txBody>
      </p:sp>
      <p:sp>
        <p:nvSpPr>
          <p:cNvPr id="4" name="Rettangolo 3"/>
          <p:cNvSpPr/>
          <p:nvPr/>
        </p:nvSpPr>
        <p:spPr>
          <a:xfrm>
            <a:off x="785794" y="2238356"/>
            <a:ext cx="5286412" cy="6555641"/>
          </a:xfrm>
          <a:prstGeom prst="rect">
            <a:avLst/>
          </a:prstGeom>
        </p:spPr>
        <p:txBody>
          <a:bodyPr wrap="square">
            <a:spAutoFit/>
          </a:bodyPr>
          <a:lstStyle/>
          <a:p>
            <a:pPr algn="just"/>
            <a:r>
              <a:rPr lang="it-IT" sz="1200" b="1" cap="all" dirty="0" smtClean="0">
                <a:latin typeface="Century Gothic" pitchFamily="34" charset="0"/>
              </a:rPr>
              <a:t>SETTEMBRE </a:t>
            </a:r>
          </a:p>
          <a:p>
            <a:pPr algn="just"/>
            <a:r>
              <a:rPr lang="it-IT" sz="1200" b="1" dirty="0" smtClean="0">
                <a:latin typeface="Century Gothic" pitchFamily="34" charset="0"/>
              </a:rPr>
              <a:t>PREMIO “CESARE PAVESE”</a:t>
            </a:r>
          </a:p>
          <a:p>
            <a:pPr algn="just"/>
            <a:r>
              <a:rPr lang="it-IT" sz="1200" dirty="0" smtClean="0">
                <a:latin typeface="Century Gothic" pitchFamily="34" charset="0"/>
              </a:rPr>
              <a:t>Una manifestazione che attraverso un concorso giornalistico mira alla riqualificazione non solo del personaggio che tra il 1936-37 fu confinato a Brancaleone dal regime fascista, ma esaltandone le personalità che hanno dato un contributo  alla figura del Pavese e continueranno a farlo attraverso la divulgazione di  opere e articoli giornalistici, opere poetiche e di arte in genere. Il richiamo vuole essere per stimolare una presa di coscienza su un personaggio che Brancaleone è stato, ed è fiero di aver avuto, seppur come confinato politico.</a:t>
            </a:r>
          </a:p>
          <a:p>
            <a:pPr algn="just"/>
            <a:endParaRPr lang="it-IT" sz="1200" dirty="0" smtClean="0">
              <a:latin typeface="Century Gothic" pitchFamily="34" charset="0"/>
            </a:endParaRPr>
          </a:p>
          <a:p>
            <a:pPr algn="just"/>
            <a:r>
              <a:rPr lang="it-IT" sz="1200" b="1" cap="all" dirty="0" smtClean="0">
                <a:latin typeface="Century Gothic" pitchFamily="34" charset="0"/>
              </a:rPr>
              <a:t>OTTOBRE/NOVEMBRE </a:t>
            </a:r>
          </a:p>
          <a:p>
            <a:pPr algn="just"/>
            <a:r>
              <a:rPr lang="it-IT" sz="1200" b="1" cap="all" dirty="0" smtClean="0">
                <a:latin typeface="Century Gothic" pitchFamily="34" charset="0"/>
              </a:rPr>
              <a:t>AUTUNNO LETTERARIO</a:t>
            </a:r>
            <a:endParaRPr lang="it-IT" sz="1200" cap="all" dirty="0" smtClean="0">
              <a:latin typeface="Century Gothic" pitchFamily="34" charset="0"/>
            </a:endParaRPr>
          </a:p>
          <a:p>
            <a:pPr algn="just"/>
            <a:r>
              <a:rPr lang="it-IT" sz="1200" dirty="0" smtClean="0">
                <a:latin typeface="Century Gothic" pitchFamily="34" charset="0"/>
              </a:rPr>
              <a:t>Nella cornice  della casa del confino di Cesare Pavese, si vuole proporre una serie di appuntamenti letterari capaci di esaltare non solo il luogo, ma anche la nostra cittadina che vive da alcuni anni, grazie alle nostre costanti attività culturali un periodo di rinascita e di promozione letteraria con ospiti ed autori che di continuo fanno richiesta di poter essere ospitati nella nostra cittadina.</a:t>
            </a:r>
          </a:p>
          <a:p>
            <a:pPr algn="just"/>
            <a:endParaRPr lang="it-IT" sz="1200" dirty="0" smtClean="0">
              <a:latin typeface="Century Gothic" pitchFamily="34" charset="0"/>
            </a:endParaRPr>
          </a:p>
          <a:p>
            <a:pPr algn="just"/>
            <a:r>
              <a:rPr lang="it-IT" sz="1200" b="1" cap="all" dirty="0" smtClean="0">
                <a:latin typeface="Century Gothic" pitchFamily="34" charset="0"/>
              </a:rPr>
              <a:t>DICEMBRE </a:t>
            </a:r>
          </a:p>
          <a:p>
            <a:pPr algn="just"/>
            <a:r>
              <a:rPr lang="it-IT" sz="1200" b="1" cap="all" dirty="0" smtClean="0">
                <a:latin typeface="Century Gothic" pitchFamily="34" charset="0"/>
              </a:rPr>
              <a:t>natale insieme 2016</a:t>
            </a:r>
            <a:endParaRPr lang="it-IT" sz="1200" cap="all" dirty="0" smtClean="0">
              <a:latin typeface="Century Gothic" pitchFamily="34" charset="0"/>
            </a:endParaRPr>
          </a:p>
          <a:p>
            <a:pPr algn="just"/>
            <a:r>
              <a:rPr lang="it-IT" sz="1200" dirty="0" smtClean="0">
                <a:latin typeface="Century Gothic" pitchFamily="34" charset="0"/>
              </a:rPr>
              <a:t>Per questo Natale prevediamo di organizzare un ricco palinsesto di eventi da spalmarsi in tutto il periodo di dicembre con l’organizzazione della 5^ edizione dei mercatini natalizi, la sagra delle zeppole,e attività ludico ricreative per i bambini, con un occhio di riguardo alla musica popolare. Così è stato pensato il programma natalizio 2016, che segue la scia dei successi degli anni trascorsi precedentemente, intendiamo anche riproporre la 2^ Edizione del Concorso “La Vetrina più bella” che nell’anno appena trascorso ha visto concorrere le attività commerciali che si sono sfidate a colpi di creatività e fantasia.</a:t>
            </a:r>
          </a:p>
          <a:p>
            <a:pPr algn="just"/>
            <a:r>
              <a:rPr lang="it-IT" sz="1200" dirty="0" smtClean="0">
                <a:latin typeface="Century Gothic" pitchFamily="34" charset="0"/>
              </a:rPr>
              <a:t>  </a:t>
            </a:r>
          </a:p>
          <a:p>
            <a:pPr algn="just"/>
            <a:endParaRPr lang="it-IT" sz="1200" dirty="0" smtClean="0">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5929330" y="9382156"/>
            <a:ext cx="309700" cy="369332"/>
          </a:xfrm>
          <a:prstGeom prst="rect">
            <a:avLst/>
          </a:prstGeom>
        </p:spPr>
        <p:txBody>
          <a:bodyPr wrap="none">
            <a:spAutoFit/>
          </a:bodyPr>
          <a:lstStyle/>
          <a:p>
            <a:r>
              <a:rPr lang="it-IT" dirty="0" smtClean="0">
                <a:solidFill>
                  <a:schemeClr val="bg2">
                    <a:lumMod val="50000"/>
                  </a:schemeClr>
                </a:solidFill>
              </a:rPr>
              <a:t>6</a:t>
            </a:r>
            <a:endParaRPr lang="it-IT" dirty="0">
              <a:solidFill>
                <a:schemeClr val="bg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714356" y="1809728"/>
            <a:ext cx="5643602" cy="6617196"/>
          </a:xfrm>
          <a:prstGeom prst="rect">
            <a:avLst/>
          </a:prstGeom>
          <a:noFill/>
        </p:spPr>
        <p:txBody>
          <a:bodyPr wrap="square" rtlCol="0">
            <a:spAutoFit/>
          </a:bodyPr>
          <a:lstStyle/>
          <a:p>
            <a:pPr algn="just"/>
            <a:endParaRPr lang="it-IT" sz="1000" dirty="0" smtClean="0">
              <a:latin typeface="Century Gothic" pitchFamily="34" charset="0"/>
            </a:endParaRPr>
          </a:p>
          <a:p>
            <a:pPr algn="ctr">
              <a:lnSpc>
                <a:spcPct val="150000"/>
              </a:lnSpc>
            </a:pPr>
            <a:endParaRPr lang="it-IT" sz="1200" b="1" dirty="0">
              <a:latin typeface="Century Gothic" pitchFamily="34" charset="0"/>
            </a:endParaRPr>
          </a:p>
          <a:p>
            <a:pPr algn="ctr">
              <a:lnSpc>
                <a:spcPct val="150000"/>
              </a:lnSpc>
            </a:pPr>
            <a:endParaRPr lang="it-IT" sz="1200" b="1" dirty="0" smtClean="0">
              <a:latin typeface="Century Gothic" pitchFamily="34" charset="0"/>
            </a:endParaRPr>
          </a:p>
          <a:p>
            <a:pPr>
              <a:lnSpc>
                <a:spcPct val="150000"/>
              </a:lnSpc>
            </a:pPr>
            <a:r>
              <a:rPr lang="it-IT" sz="1200" b="1" dirty="0" smtClean="0">
                <a:latin typeface="Century Gothic" pitchFamily="34" charset="0"/>
              </a:rPr>
              <a:t>PROGETTO </a:t>
            </a:r>
            <a:r>
              <a:rPr lang="it-IT" sz="1200" b="1" dirty="0" err="1" smtClean="0">
                <a:latin typeface="Century Gothic" pitchFamily="34" charset="0"/>
              </a:rPr>
              <a:t>#SALVIAMOBRANCALEONESUPERIORE</a:t>
            </a:r>
            <a:endParaRPr lang="it-IT" sz="1200" b="1" i="1" cap="all" dirty="0" smtClean="0">
              <a:latin typeface="Century Gothic" pitchFamily="34" charset="0"/>
            </a:endParaRPr>
          </a:p>
          <a:p>
            <a:r>
              <a:rPr lang="it-IT" sz="1200" dirty="0" smtClean="0">
                <a:latin typeface="Century Gothic" pitchFamily="34" charset="0"/>
              </a:rPr>
              <a:t>Un progetto che vedrà coinvolti i volontari della Pro Loco e cittadini per favorire il rilancio turistico del borgo antico di Brancaleone, pesantemente danneggiato dall’alluvione del Novembre 2015 con cause che ad oggi  non consentono la facile fruizione del “Parco archeologico urbano di Brancaleone </a:t>
            </a:r>
            <a:r>
              <a:rPr lang="it-IT" sz="1200" dirty="0" err="1" smtClean="0">
                <a:latin typeface="Century Gothic" pitchFamily="34" charset="0"/>
              </a:rPr>
              <a:t>Vetus</a:t>
            </a:r>
            <a:r>
              <a:rPr lang="it-IT" sz="1200" dirty="0" smtClean="0">
                <a:latin typeface="Century Gothic" pitchFamily="34" charset="0"/>
              </a:rPr>
              <a:t>” istituito dalla Soprintendenza dei Beni archeologici e paesaggistici della Calabria nel lontano 2008.</a:t>
            </a:r>
          </a:p>
          <a:p>
            <a:pPr lvl="0"/>
            <a:endParaRPr lang="it-IT" sz="1200" b="1" dirty="0" smtClean="0">
              <a:solidFill>
                <a:prstClr val="black"/>
              </a:solidFill>
              <a:latin typeface="Century Gothic" pitchFamily="34" charset="0"/>
            </a:endParaRPr>
          </a:p>
          <a:p>
            <a:pPr lvl="0"/>
            <a:r>
              <a:rPr lang="it-IT" sz="1200" b="1" dirty="0" smtClean="0">
                <a:solidFill>
                  <a:prstClr val="black"/>
                </a:solidFill>
                <a:latin typeface="Century Gothic" pitchFamily="34" charset="0"/>
              </a:rPr>
              <a:t>PROTOCOLLO </a:t>
            </a:r>
            <a:r>
              <a:rPr lang="it-IT" sz="1200" b="1" dirty="0" err="1" smtClean="0">
                <a:solidFill>
                  <a:prstClr val="black"/>
                </a:solidFill>
                <a:latin typeface="Century Gothic" pitchFamily="34" charset="0"/>
              </a:rPr>
              <a:t>DI</a:t>
            </a:r>
            <a:r>
              <a:rPr lang="it-IT" sz="1200" b="1" dirty="0" smtClean="0">
                <a:solidFill>
                  <a:prstClr val="black"/>
                </a:solidFill>
                <a:latin typeface="Century Gothic" pitchFamily="34" charset="0"/>
              </a:rPr>
              <a:t> INTESA CON IL COMUNE </a:t>
            </a:r>
            <a:r>
              <a:rPr lang="it-IT" sz="1200" b="1" dirty="0" err="1" smtClean="0">
                <a:solidFill>
                  <a:prstClr val="black"/>
                </a:solidFill>
                <a:latin typeface="Century Gothic" pitchFamily="34" charset="0"/>
              </a:rPr>
              <a:t>DI</a:t>
            </a:r>
            <a:r>
              <a:rPr lang="it-IT" sz="1200" b="1" dirty="0" smtClean="0">
                <a:solidFill>
                  <a:prstClr val="black"/>
                </a:solidFill>
                <a:latin typeface="Century Gothic" pitchFamily="34" charset="0"/>
              </a:rPr>
              <a:t> BRANCALEONE</a:t>
            </a:r>
          </a:p>
          <a:p>
            <a:pPr lvl="0"/>
            <a:r>
              <a:rPr lang="it-IT" sz="1200" dirty="0" smtClean="0">
                <a:solidFill>
                  <a:prstClr val="black"/>
                </a:solidFill>
                <a:latin typeface="Century Gothic" pitchFamily="34" charset="0"/>
              </a:rPr>
              <a:t>Programma di gestione dei servizi e delle iniziative intraprese per la valorizzazione del sito archeologico urbano di Brancaleone </a:t>
            </a:r>
            <a:r>
              <a:rPr lang="it-IT" sz="1200" dirty="0" err="1" smtClean="0">
                <a:solidFill>
                  <a:prstClr val="black"/>
                </a:solidFill>
                <a:latin typeface="Century Gothic" pitchFamily="34" charset="0"/>
              </a:rPr>
              <a:t>vetus</a:t>
            </a:r>
            <a:r>
              <a:rPr lang="it-IT" sz="1200" dirty="0" smtClean="0">
                <a:solidFill>
                  <a:prstClr val="black"/>
                </a:solidFill>
                <a:latin typeface="Century Gothic" pitchFamily="34" charset="0"/>
              </a:rPr>
              <a:t>, connesse con l’attività di recupero della fruibilità del borgo, danneggiato dall’alluvione del Novembre scorso, e legato al progetto </a:t>
            </a:r>
            <a:r>
              <a:rPr lang="it-IT" sz="1200" i="1" dirty="0" err="1" smtClean="0">
                <a:solidFill>
                  <a:prstClr val="black"/>
                </a:solidFill>
                <a:latin typeface="Century Gothic" pitchFamily="34" charset="0"/>
              </a:rPr>
              <a:t>#salviamobrancaleonesuperiore</a:t>
            </a:r>
            <a:r>
              <a:rPr lang="it-IT" sz="1200" i="1" dirty="0" smtClean="0">
                <a:solidFill>
                  <a:prstClr val="black"/>
                </a:solidFill>
                <a:latin typeface="Century Gothic" pitchFamily="34" charset="0"/>
              </a:rPr>
              <a:t>.</a:t>
            </a:r>
          </a:p>
          <a:p>
            <a:pPr lvl="0"/>
            <a:r>
              <a:rPr lang="it-IT" sz="1200" dirty="0" smtClean="0">
                <a:solidFill>
                  <a:prstClr val="black"/>
                </a:solidFill>
                <a:latin typeface="Century Gothic" pitchFamily="34" charset="0"/>
              </a:rPr>
              <a:t>La promozione del parco prevede una serie di iniziative capaci non solo di convogliare l’interesse della popolazione locale, ma anche quella di stimolare una presa di coscienza da parte della popolazione alla creazione di un nuovo modo di fare marketing, creando anche i presupposti per sfruttare al meglio le risorse archeologiche presenti, al fine anche di attrarre larghe fette di turismo.</a:t>
            </a:r>
            <a:endParaRPr lang="it-IT" sz="1200" dirty="0" smtClean="0">
              <a:latin typeface="Century Gothic" pitchFamily="34" charset="0"/>
            </a:endParaRPr>
          </a:p>
          <a:p>
            <a:pPr>
              <a:lnSpc>
                <a:spcPct val="150000"/>
              </a:lnSpc>
            </a:pPr>
            <a:endParaRPr lang="it-IT" sz="1200" dirty="0">
              <a:latin typeface="Century Gothic" pitchFamily="34" charset="0"/>
            </a:endParaRPr>
          </a:p>
          <a:p>
            <a:pPr lvl="0">
              <a:lnSpc>
                <a:spcPct val="150000"/>
              </a:lnSpc>
            </a:pPr>
            <a:r>
              <a:rPr lang="it-IT" sz="1200" b="1" cap="all" dirty="0" smtClean="0">
                <a:solidFill>
                  <a:prstClr val="black"/>
                </a:solidFill>
                <a:latin typeface="Century Gothic" pitchFamily="34" charset="0"/>
              </a:rPr>
              <a:t>MOSTRA ITINERANTE BRANCALEONE IERI E OGGI</a:t>
            </a:r>
            <a:endParaRPr lang="it-IT" sz="1200" b="1" cap="all" dirty="0">
              <a:solidFill>
                <a:prstClr val="black"/>
              </a:solidFill>
              <a:latin typeface="Century Gothic" pitchFamily="34" charset="0"/>
            </a:endParaRPr>
          </a:p>
          <a:p>
            <a:pPr lvl="0"/>
            <a:r>
              <a:rPr lang="it-IT" sz="1200" dirty="0">
                <a:solidFill>
                  <a:prstClr val="black"/>
                </a:solidFill>
                <a:latin typeface="Century Gothic" pitchFamily="34" charset="0"/>
              </a:rPr>
              <a:t>Un progetto che mira </a:t>
            </a:r>
            <a:r>
              <a:rPr lang="it-IT" sz="1200" dirty="0" smtClean="0">
                <a:solidFill>
                  <a:prstClr val="black"/>
                </a:solidFill>
                <a:latin typeface="Century Gothic" pitchFamily="34" charset="0"/>
              </a:rPr>
              <a:t>alla conoscenza del nostro passato  attraverso una mostra itinerante che partendo da Reggio Calabria coinvolga  l’interesse pubblico alla promozione del nostro bagaglio </a:t>
            </a:r>
            <a:r>
              <a:rPr lang="it-IT" sz="1200" dirty="0" err="1" smtClean="0">
                <a:solidFill>
                  <a:prstClr val="black"/>
                </a:solidFill>
                <a:latin typeface="Century Gothic" pitchFamily="34" charset="0"/>
              </a:rPr>
              <a:t>storico-culturale</a:t>
            </a:r>
            <a:r>
              <a:rPr lang="it-IT" sz="1200" dirty="0" smtClean="0">
                <a:solidFill>
                  <a:prstClr val="black"/>
                </a:solidFill>
                <a:latin typeface="Century Gothic" pitchFamily="34" charset="0"/>
              </a:rPr>
              <a:t> della cittadina di Brancaleone, mediante l’esposizione di immagini fotografiche dell’epoca fino ai giorni nostri. Un lavoro minuzioso di ricerca che ci consentirà di esportare l’immagine storica del nostro passato al di fuori dei limiti territoriali.</a:t>
            </a:r>
          </a:p>
          <a:p>
            <a:pPr lvl="0"/>
            <a:endParaRPr lang="it-IT" sz="1200" dirty="0" smtClean="0">
              <a:solidFill>
                <a:prstClr val="black"/>
              </a:solidFill>
              <a:latin typeface="Century Gothic" pitchFamily="34" charset="0"/>
            </a:endParaRPr>
          </a:p>
        </p:txBody>
      </p:sp>
      <p:sp>
        <p:nvSpPr>
          <p:cNvPr id="7" name="CasellaDiTesto 6"/>
          <p:cNvSpPr txBox="1"/>
          <p:nvPr/>
        </p:nvSpPr>
        <p:spPr>
          <a:xfrm>
            <a:off x="6357958" y="9310718"/>
            <a:ext cx="296876" cy="369332"/>
          </a:xfrm>
          <a:prstGeom prst="rect">
            <a:avLst/>
          </a:prstGeom>
          <a:noFill/>
        </p:spPr>
        <p:txBody>
          <a:bodyPr wrap="none" rtlCol="0">
            <a:spAutoFit/>
          </a:bodyPr>
          <a:lstStyle/>
          <a:p>
            <a:r>
              <a:rPr lang="it-IT" dirty="0" smtClean="0">
                <a:solidFill>
                  <a:schemeClr val="bg2">
                    <a:lumMod val="50000"/>
                  </a:schemeClr>
                </a:solidFill>
              </a:rPr>
              <a:t>7</a:t>
            </a:r>
            <a:endParaRPr lang="it-IT" dirty="0">
              <a:solidFill>
                <a:schemeClr val="bg2">
                  <a:lumMod val="50000"/>
                </a:schemeClr>
              </a:solidFill>
            </a:endParaRPr>
          </a:p>
        </p:txBody>
      </p:sp>
      <p:sp>
        <p:nvSpPr>
          <p:cNvPr id="5" name="Titolo 1"/>
          <p:cNvSpPr>
            <a:spLocks noGrp="1"/>
          </p:cNvSpPr>
          <p:nvPr>
            <p:ph type="title"/>
          </p:nvPr>
        </p:nvSpPr>
        <p:spPr>
          <a:xfrm>
            <a:off x="714356" y="1381100"/>
            <a:ext cx="5643602" cy="721274"/>
          </a:xfrm>
          <a:solidFill>
            <a:schemeClr val="accent1"/>
          </a:solidFill>
        </p:spPr>
        <p:txBody>
          <a:bodyPr>
            <a:noAutofit/>
          </a:bodyPr>
          <a:lstStyle/>
          <a:p>
            <a:pPr algn="ctr"/>
            <a:r>
              <a:rPr lang="it-IT" sz="1800" b="1" dirty="0" smtClean="0">
                <a:solidFill>
                  <a:schemeClr val="bg1"/>
                </a:solidFill>
              </a:rPr>
              <a:t>PROGETTI IN VIA </a:t>
            </a:r>
            <a:r>
              <a:rPr lang="it-IT" sz="1800" b="1" dirty="0" err="1" smtClean="0">
                <a:solidFill>
                  <a:schemeClr val="bg1"/>
                </a:solidFill>
              </a:rPr>
              <a:t>DI</a:t>
            </a:r>
            <a:r>
              <a:rPr lang="it-IT" sz="1800" b="1" dirty="0" smtClean="0">
                <a:solidFill>
                  <a:schemeClr val="bg1"/>
                </a:solidFill>
              </a:rPr>
              <a:t> DEFINIZIONE PROGRAMMATICA</a:t>
            </a:r>
            <a:endParaRPr lang="it-IT" sz="1800" b="1" dirty="0">
              <a:solidFill>
                <a:schemeClr val="bg1"/>
              </a:solidFill>
            </a:endParaRPr>
          </a:p>
        </p:txBody>
      </p:sp>
    </p:spTree>
    <p:extLst>
      <p:ext uri="{BB962C8B-B14F-4D97-AF65-F5344CB8AC3E}">
        <p14:creationId xmlns="" xmlns:p14="http://schemas.microsoft.com/office/powerpoint/2010/main" val="165203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232" y="1309662"/>
            <a:ext cx="5286412" cy="642942"/>
          </a:xfrm>
          <a:solidFill>
            <a:schemeClr val="accent1"/>
          </a:solidFill>
        </p:spPr>
        <p:txBody>
          <a:bodyPr>
            <a:normAutofit/>
          </a:bodyPr>
          <a:lstStyle/>
          <a:p>
            <a:pPr algn="ctr"/>
            <a:r>
              <a:rPr lang="it-IT" sz="3200" dirty="0" smtClean="0">
                <a:solidFill>
                  <a:schemeClr val="bg1"/>
                </a:solidFill>
              </a:rPr>
              <a:t>CONCLUSIONI</a:t>
            </a:r>
            <a:endParaRPr lang="it-IT" sz="3200" dirty="0">
              <a:solidFill>
                <a:schemeClr val="bg1"/>
              </a:solidFill>
            </a:endParaRPr>
          </a:p>
        </p:txBody>
      </p:sp>
      <p:sp>
        <p:nvSpPr>
          <p:cNvPr id="3" name="Segnaposto contenuto 2"/>
          <p:cNvSpPr>
            <a:spLocks noGrp="1"/>
          </p:cNvSpPr>
          <p:nvPr>
            <p:ph idx="1"/>
          </p:nvPr>
        </p:nvSpPr>
        <p:spPr>
          <a:xfrm>
            <a:off x="642918" y="2452670"/>
            <a:ext cx="5715040" cy="6339840"/>
          </a:xfrm>
        </p:spPr>
        <p:txBody>
          <a:bodyPr>
            <a:noAutofit/>
          </a:bodyPr>
          <a:lstStyle/>
          <a:p>
            <a:r>
              <a:rPr lang="it-IT" sz="1200" dirty="0" smtClean="0">
                <a:latin typeface="Century Gothic" pitchFamily="34" charset="0"/>
              </a:rPr>
              <a:t>Per la realizzazione di questo programma abbiamo come sempre cercato di ridurre le spese, ridimensionandole a secondo di quanto percepito negli anni precedenti da parte degli Enti pubblici, i quali spesso non hanno considerato l’alto valore delle proposte da noi programmate.</a:t>
            </a:r>
          </a:p>
          <a:p>
            <a:endParaRPr lang="it-IT" sz="1200" dirty="0" smtClean="0">
              <a:latin typeface="Century Gothic" pitchFamily="34" charset="0"/>
            </a:endParaRPr>
          </a:p>
          <a:p>
            <a:r>
              <a:rPr lang="it-IT" sz="1200" dirty="0" smtClean="0">
                <a:latin typeface="Century Gothic" pitchFamily="34" charset="0"/>
              </a:rPr>
              <a:t>Nelle attività annuali non sono escluse anche collaborazioni con altre associazioni e soggetti operanti all’interno della nostra comunità, nonché con altre Istituzioni, Associazioni del territorio provinciale, per il perseguimento di progetti ed iniziative a lunga scadenza che possano trovare la loro fattibilità in base alle risorse umane e al sostegno economico. Non escludendo anche i termini di supporto logistico materiale e morale.</a:t>
            </a:r>
          </a:p>
          <a:p>
            <a:pPr>
              <a:buNone/>
            </a:pPr>
            <a:endParaRPr lang="it-IT" sz="1200" dirty="0" smtClean="0">
              <a:latin typeface="Century Gothic" pitchFamily="34" charset="0"/>
            </a:endParaRPr>
          </a:p>
          <a:p>
            <a:r>
              <a:rPr lang="it-IT" sz="1200" dirty="0" smtClean="0">
                <a:latin typeface="Century Gothic" pitchFamily="34" charset="0"/>
              </a:rPr>
              <a:t>Le attività connesse alla programmazione possono comunque trovare difficoltà oggettive qual’ora per il rinnovo nuovo Consiglio Direttivo della Pro-Loco, previste per Maggio 2016 (e comunque entro e non oltre i 90gg previsti dallo statuto vigente), si verificassero accavallamenti con i preliminari che ne anticipano le assemblee previste, per tutto questo abbiamo ridimensionato la programmazione tenendo conto anche del rinnovo delle cariche sociali, con la speranza di poter assolvere tutto il programma senza cause di rinvio o annullo.</a:t>
            </a:r>
          </a:p>
          <a:p>
            <a:endParaRPr lang="it-IT" sz="1200" dirty="0" smtClean="0">
              <a:latin typeface="Century Gothic" pitchFamily="34" charset="0"/>
            </a:endParaRPr>
          </a:p>
          <a:p>
            <a:r>
              <a:rPr lang="it-IT" sz="1200" dirty="0" smtClean="0">
                <a:latin typeface="Century Gothic" pitchFamily="34" charset="0"/>
              </a:rPr>
              <a:t>La realizzazione di questo programma è ovviamente subordinata al reperimento dei fondi necessari alla copertura delle spese organizzative che spesso assenti si sono dimostrate nostro malgrado deleterie e quindi non sufficienti a portare avanti le iniziative come da programma</a:t>
            </a:r>
            <a:endParaRPr lang="it-IT" sz="1400" dirty="0">
              <a:latin typeface="Century Gothic"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6322" y="166654"/>
            <a:ext cx="642942" cy="618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6215082" y="9310718"/>
            <a:ext cx="308098" cy="369332"/>
          </a:xfrm>
          <a:prstGeom prst="rect">
            <a:avLst/>
          </a:prstGeom>
        </p:spPr>
        <p:txBody>
          <a:bodyPr wrap="none">
            <a:spAutoFit/>
          </a:bodyPr>
          <a:lstStyle/>
          <a:p>
            <a:r>
              <a:rPr lang="it-IT" dirty="0" smtClean="0">
                <a:solidFill>
                  <a:schemeClr val="bg2">
                    <a:lumMod val="50000"/>
                  </a:schemeClr>
                </a:solidFill>
              </a:rPr>
              <a:t>8</a:t>
            </a:r>
            <a:endParaRPr lang="it-IT" dirty="0">
              <a:solidFill>
                <a:schemeClr val="bg2">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2116</Words>
  <Application>Microsoft Office PowerPoint</Application>
  <PresentationFormat>A4 (21x29,7 cm)</PresentationFormat>
  <Paragraphs>210</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Equinozio</vt:lpstr>
      <vt:lpstr>Diapositiva 1</vt:lpstr>
      <vt:lpstr>Diapositiva 2</vt:lpstr>
      <vt:lpstr>Diapositiva 3</vt:lpstr>
      <vt:lpstr>PREMESSA</vt:lpstr>
      <vt:lpstr>MANIFESTAZIONI 2016</vt:lpstr>
      <vt:lpstr>MANIFESTAZIONI 2016</vt:lpstr>
      <vt:lpstr>MANIFESTAZIONI 2016</vt:lpstr>
      <vt:lpstr>PROGETTI IN VIA DI DEFINIZIONE PROGRAMMATICA</vt:lpstr>
      <vt:lpstr>CONCLUSIONI</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Intel</dc:creator>
  <cp:lastModifiedBy>Carmine</cp:lastModifiedBy>
  <cp:revision>133</cp:revision>
  <dcterms:created xsi:type="dcterms:W3CDTF">2013-02-03T13:01:49Z</dcterms:created>
  <dcterms:modified xsi:type="dcterms:W3CDTF">2016-02-29T19:33:12Z</dcterms:modified>
</cp:coreProperties>
</file>